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sldIdLst>
    <p:sldId id="279" r:id="rId2"/>
    <p:sldId id="283" r:id="rId3"/>
    <p:sldId id="280" r:id="rId4"/>
    <p:sldId id="284" r:id="rId5"/>
    <p:sldId id="281" r:id="rId6"/>
    <p:sldId id="287" r:id="rId7"/>
    <p:sldId id="267" r:id="rId8"/>
    <p:sldId id="286" r:id="rId9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A75A-BBF6-9849-9DD0-417DE14A172E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F4C0-B947-184E-B5AD-457FEB12F3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MPhiMac_Logo_blac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9062"/>
            <a:ext cx="17811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55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A75A-BBF6-9849-9DD0-417DE14A172E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F4C0-B947-184E-B5AD-457FEB12F3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55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A75A-BBF6-9849-9DD0-417DE14A172E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F4C0-B947-184E-B5AD-457FEB12F3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5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A75A-BBF6-9849-9DD0-417DE14A172E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F4C0-B947-184E-B5AD-457FEB12F3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PhiMac_Logo_blac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3663"/>
            <a:ext cx="17811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88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A75A-BBF6-9849-9DD0-417DE14A172E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F4C0-B947-184E-B5AD-457FEB12F3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68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A75A-BBF6-9849-9DD0-417DE14A172E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F4C0-B947-184E-B5AD-457FEB12F3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69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A75A-BBF6-9849-9DD0-417DE14A172E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F4C0-B947-184E-B5AD-457FEB12F3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0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A75A-BBF6-9849-9DD0-417DE14A172E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F4C0-B947-184E-B5AD-457FEB12F3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15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A75A-BBF6-9849-9DD0-417DE14A172E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F4C0-B947-184E-B5AD-457FEB12F3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65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A75A-BBF6-9849-9DD0-417DE14A172E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F4C0-B947-184E-B5AD-457FEB12F3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8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A75A-BBF6-9849-9DD0-417DE14A172E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F4C0-B947-184E-B5AD-457FEB12F3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5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4A75A-BBF6-9849-9DD0-417DE14A172E}" type="datetimeFigureOut">
              <a:rPr lang="en-US" smtClean="0"/>
              <a:pPr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FF4C0-B947-184E-B5AD-457FEB12F3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3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Financial Mathematics</a:t>
            </a:r>
          </a:p>
        </p:txBody>
      </p:sp>
      <p:pic>
        <p:nvPicPr>
          <p:cNvPr id="4" name="Content Placeholder 3" descr="HamiltonHall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4" r="24297" b="3988"/>
          <a:stretch/>
        </p:blipFill>
        <p:spPr>
          <a:xfrm>
            <a:off x="0" y="1809708"/>
            <a:ext cx="9144000" cy="4398587"/>
          </a:xfrm>
        </p:spPr>
      </p:pic>
    </p:spTree>
    <p:extLst>
      <p:ext uri="{BB962C8B-B14F-4D97-AF65-F5344CB8AC3E}">
        <p14:creationId xmlns:p14="http://schemas.microsoft.com/office/powerpoint/2010/main" val="3426871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456" y="871330"/>
            <a:ext cx="8229600" cy="993569"/>
          </a:xfrm>
        </p:spPr>
        <p:txBody>
          <a:bodyPr>
            <a:normAutofit/>
          </a:bodyPr>
          <a:lstStyle/>
          <a:p>
            <a:r>
              <a:rPr lang="en-US" dirty="0"/>
              <a:t>      Aside on Actuarial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1918906"/>
            <a:ext cx="8229600" cy="4686432"/>
          </a:xfrm>
        </p:spPr>
        <p:txBody>
          <a:bodyPr>
            <a:normAutofit lnSpcReduction="10000"/>
          </a:bodyPr>
          <a:lstStyle/>
          <a:p>
            <a:r>
              <a:rPr lang="en-CA" altLang="en-US" dirty="0">
                <a:ea typeface="ＭＳ Ｐゴシック" panose="020B0600070205080204" pitchFamily="34" charset="-128"/>
              </a:rPr>
              <a:t>Actuarial careers typically math of insurance</a:t>
            </a:r>
          </a:p>
          <a:p>
            <a:pPr marL="0" indent="0">
              <a:buNone/>
            </a:pPr>
            <a:r>
              <a:rPr lang="en-CA" altLang="en-US" dirty="0">
                <a:ea typeface="ＭＳ Ｐゴシック" panose="020B0600070205080204" pitchFamily="34" charset="-128"/>
              </a:rPr>
              <a:t>    (blending probability and Math2FM3) </a:t>
            </a:r>
          </a:p>
          <a:p>
            <a:r>
              <a:rPr lang="en-US" dirty="0"/>
              <a:t>Typically begins straight out of undergraduate, does not involve graduate study unless coming from a non-actuarial program</a:t>
            </a:r>
          </a:p>
          <a:p>
            <a:r>
              <a:rPr lang="en-US" dirty="0"/>
              <a:t>Consider graduate programs </a:t>
            </a:r>
          </a:p>
          <a:p>
            <a:pPr marL="0" indent="0">
              <a:buNone/>
            </a:pPr>
            <a:r>
              <a:rPr lang="en-US" dirty="0"/>
              <a:t>	in Comp Sci, Statistics</a:t>
            </a:r>
          </a:p>
          <a:p>
            <a:r>
              <a:rPr lang="en-US" dirty="0"/>
              <a:t>Need to write 2 to 5 exams </a:t>
            </a:r>
          </a:p>
          <a:p>
            <a:r>
              <a:rPr lang="en-US" dirty="0"/>
              <a:t>Co-op experience</a:t>
            </a:r>
          </a:p>
        </p:txBody>
      </p:sp>
      <p:pic>
        <p:nvPicPr>
          <p:cNvPr id="4" name="Content Placeholder 3" descr="MachineLearningPanel.jpg">
            <a:extLst>
              <a:ext uri="{FF2B5EF4-FFF2-40B4-BE49-F238E27FC236}">
                <a16:creationId xmlns:a16="http://schemas.microsoft.com/office/drawing/2014/main" id="{7987273A-750E-46AE-9A99-45F2A3E2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10800000">
            <a:off x="5654841" y="4939095"/>
            <a:ext cx="3489154" cy="191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85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420" y="871330"/>
            <a:ext cx="697863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      Financial</a:t>
            </a:r>
            <a:br>
              <a:rPr lang="en-US" dirty="0"/>
            </a:br>
            <a:r>
              <a:rPr lang="en-US" dirty="0"/>
              <a:t> Mathematics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2298032"/>
            <a:ext cx="8229600" cy="4343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CA" altLang="en-US" dirty="0">
                <a:ea typeface="ＭＳ Ｐゴシック" panose="020B0600070205080204" pitchFamily="34" charset="-128"/>
              </a:rPr>
              <a:t>Mathematical models for pricing and risk associated with stocks, interest rates, </a:t>
            </a:r>
            <a:r>
              <a:rPr lang="en-CA" altLang="en-US" dirty="0" err="1">
                <a:ea typeface="ＭＳ Ｐゴシック" panose="020B0600070205080204" pitchFamily="34" charset="-128"/>
              </a:rPr>
              <a:t>fx</a:t>
            </a:r>
            <a:r>
              <a:rPr lang="en-CA" altLang="en-US" dirty="0">
                <a:ea typeface="ＭＳ Ｐゴシック" panose="020B0600070205080204" pitchFamily="34" charset="-128"/>
              </a:rPr>
              <a:t>, commodities, credit risk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CA" altLang="en-US" dirty="0">
                <a:ea typeface="ＭＳ Ｐゴシック" panose="020B0600070205080204" pitchFamily="34" charset="-128"/>
              </a:rPr>
              <a:t>Begin to see in Math3FM3 and Math4FM3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CA" altLang="en-US" dirty="0">
                <a:ea typeface="ＭＳ Ｐゴシック" panose="020B0600070205080204" pitchFamily="34" charset="-128"/>
              </a:rPr>
              <a:t>At least a one year professional Masters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CA" altLang="en-US" dirty="0">
                <a:ea typeface="ＭＳ Ｐゴシック" panose="020B0600070205080204" pitchFamily="34" charset="-128"/>
              </a:rPr>
              <a:t>Main 3 in Canada are McMaster (12 month program), Waterloo and U of T (16 months)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CA" altLang="en-US" dirty="0">
                <a:ea typeface="ＭＳ Ｐゴシック" panose="020B0600070205080204" pitchFamily="34" charset="-128"/>
              </a:rPr>
              <a:t>Others offered by York, Western, other universities in other provinces</a:t>
            </a:r>
          </a:p>
        </p:txBody>
      </p:sp>
      <p:pic>
        <p:nvPicPr>
          <p:cNvPr id="5" name="Content Placeholder 3" descr="HH416_lectureshot.jpg">
            <a:extLst>
              <a:ext uri="{FF2B5EF4-FFF2-40B4-BE49-F238E27FC236}">
                <a16:creationId xmlns:a16="http://schemas.microsoft.com/office/drawing/2014/main" id="{1FDD1D8C-E475-42F7-A4B6-9BC16753E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5471652" y="1"/>
            <a:ext cx="3672348" cy="20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98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5234"/>
            <a:ext cx="3524865" cy="1143000"/>
          </a:xfrm>
        </p:spPr>
        <p:txBody>
          <a:bodyPr>
            <a:noAutofit/>
          </a:bodyPr>
          <a:lstStyle/>
          <a:p>
            <a:r>
              <a:rPr lang="en-US" sz="3600" dirty="0"/>
              <a:t>M-</a:t>
            </a:r>
            <a:r>
              <a:rPr lang="en-US" sz="3600" dirty="0" err="1"/>
              <a:t>Phimac</a:t>
            </a:r>
            <a:br>
              <a:rPr lang="en-US" sz="3600" dirty="0"/>
            </a:br>
            <a:r>
              <a:rPr lang="en-US" sz="3600" dirty="0"/>
              <a:t>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35" y="2811898"/>
            <a:ext cx="8567530" cy="379848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CA" altLang="en-US" dirty="0">
                <a:ea typeface="ＭＳ Ｐゴシック" panose="020B0600070205080204" pitchFamily="34" charset="-128"/>
              </a:rPr>
              <a:t>Strong performance (minimum B+ average) in 3</a:t>
            </a:r>
            <a:r>
              <a:rPr lang="en-CA" altLang="en-US" baseline="30000" dirty="0">
                <a:ea typeface="ＭＳ Ｐゴシック" panose="020B0600070205080204" pitchFamily="34" charset="-128"/>
              </a:rPr>
              <a:t>rd</a:t>
            </a:r>
            <a:r>
              <a:rPr lang="en-CA" altLang="en-US" dirty="0">
                <a:ea typeface="ＭＳ Ｐゴシック" panose="020B0600070205080204" pitchFamily="34" charset="-128"/>
              </a:rPr>
              <a:t> and 4</a:t>
            </a:r>
            <a:r>
              <a:rPr lang="en-CA" altLang="en-US" baseline="30000" dirty="0">
                <a:ea typeface="ＭＳ Ｐゴシック" panose="020B0600070205080204" pitchFamily="34" charset="-128"/>
              </a:rPr>
              <a:t>th</a:t>
            </a:r>
            <a:r>
              <a:rPr lang="en-CA" altLang="en-US" dirty="0">
                <a:ea typeface="ＭＳ Ｐゴシック" panose="020B0600070205080204" pitchFamily="34" charset="-128"/>
              </a:rPr>
              <a:t> year mathematics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CA" altLang="en-US" dirty="0">
                <a:ea typeface="ＭＳ Ｐゴシック" panose="020B0600070205080204" pitchFamily="34" charset="-128"/>
              </a:rPr>
              <a:t>We like to see courses like real analysis, advanced probability, PDEs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CA" altLang="en-US" dirty="0">
                <a:ea typeface="ＭＳ Ｐゴシック" panose="020B0600070205080204" pitchFamily="34" charset="-128"/>
              </a:rPr>
              <a:t>Financial math good, but not necessary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CA" altLang="en-US" dirty="0">
                <a:ea typeface="ＭＳ Ｐゴシック" panose="020B0600070205080204" pitchFamily="34" charset="-128"/>
              </a:rPr>
              <a:t>Programming, statistics, business/econ good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CA" altLang="en-US" dirty="0">
                <a:ea typeface="ＭＳ Ｐゴシック" panose="020B0600070205080204" pitchFamily="34" charset="-128"/>
              </a:rPr>
              <a:t>Non-academic interests</a:t>
            </a:r>
          </a:p>
          <a:p>
            <a:pPr marL="0" indent="0">
              <a:buNone/>
            </a:pPr>
            <a:r>
              <a:rPr lang="en-CA" altLang="en-US" sz="2800" dirty="0">
                <a:ea typeface="ＭＳ Ｐゴシック" panose="020B0600070205080204" pitchFamily="34" charset="-128"/>
              </a:rPr>
              <a:t> </a:t>
            </a:r>
          </a:p>
          <a:p>
            <a:endParaRPr lang="en-US" altLang="en-US" sz="2800" dirty="0">
              <a:ea typeface="ＭＳ Ｐゴシック" panose="020B0600070205080204" pitchFamily="34" charset="-128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3" descr="Nov_panelists.jpg">
            <a:extLst>
              <a:ext uri="{FF2B5EF4-FFF2-40B4-BE49-F238E27FC236}">
                <a16:creationId xmlns:a16="http://schemas.microsoft.com/office/drawing/2014/main" id="{A1FDB512-6310-4C6C-A8B6-606B502B3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4" r="26324"/>
          <a:stretch>
            <a:fillRect/>
          </a:stretch>
        </p:blipFill>
        <p:spPr>
          <a:xfrm>
            <a:off x="4295229" y="0"/>
            <a:ext cx="4834846" cy="26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1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456" y="87133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M-</a:t>
            </a:r>
            <a:r>
              <a:rPr lang="en-US" dirty="0" err="1"/>
              <a:t>Phimac</a:t>
            </a:r>
            <a:r>
              <a:rPr lang="en-US" dirty="0"/>
              <a:t>: Two Aspects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1981200"/>
            <a:ext cx="8229600" cy="452596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CA" altLang="en-US" dirty="0">
                <a:ea typeface="ＭＳ Ｐゴシック" panose="020B0600070205080204" pitchFamily="34" charset="-128"/>
              </a:rPr>
              <a:t>1. Academic studies of financial mathematics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CA" altLang="en-US" dirty="0">
                <a:ea typeface="ＭＳ Ｐゴシック" panose="020B0600070205080204" pitchFamily="34" charset="-128"/>
              </a:rPr>
              <a:t>no prior financial math knowledge required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CA" altLang="en-US" dirty="0">
                <a:ea typeface="ＭＳ Ｐゴシック" panose="020B0600070205080204" pitchFamily="34" charset="-128"/>
              </a:rPr>
              <a:t>2. Professional development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CA" altLang="en-US" dirty="0">
                <a:ea typeface="ＭＳ Ｐゴシック" panose="020B0600070205080204" pitchFamily="34" charset="-128"/>
              </a:rPr>
              <a:t>Communication, language, interpersonal skills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CA" altLang="en-US" dirty="0">
                <a:ea typeface="ＭＳ Ｐゴシック" panose="020B0600070205080204" pitchFamily="34" charset="-128"/>
              </a:rPr>
              <a:t>Weekly sessions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CA" altLang="en-US" dirty="0">
                <a:ea typeface="ＭＳ Ｐゴシック" panose="020B0600070205080204" pitchFamily="34" charset="-128"/>
              </a:rPr>
              <a:t>Interwoven in courses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CA" altLang="en-US" dirty="0">
                <a:ea typeface="ＭＳ Ｐゴシック" panose="020B0600070205080204" pitchFamily="34" charset="-128"/>
              </a:rPr>
              <a:t>Alumni network,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CA" altLang="en-US" dirty="0">
                <a:ea typeface="ＭＳ Ｐゴシック" panose="020B0600070205080204" pitchFamily="34" charset="-128"/>
              </a:rPr>
              <a:t>mentoring, industry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CA" altLang="en-US" dirty="0">
                <a:ea typeface="ＭＳ Ｐゴシック" panose="020B0600070205080204" pitchFamily="34" charset="-128"/>
              </a:rPr>
              <a:t>events, industrial guests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en-CA" altLang="en-US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en-CA" altLang="en-US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en-CA" altLang="en-US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en-CA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" name="Content Placeholder 3" descr="MPhimac_reception.jpg">
            <a:extLst>
              <a:ext uri="{FF2B5EF4-FFF2-40B4-BE49-F238E27FC236}">
                <a16:creationId xmlns:a16="http://schemas.microsoft.com/office/drawing/2014/main" id="{B01ED85B-AB3F-48B6-ABF7-1D4194881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4" r="26324"/>
          <a:stretch>
            <a:fillRect/>
          </a:stretch>
        </p:blipFill>
        <p:spPr>
          <a:xfrm>
            <a:off x="5111550" y="4616245"/>
            <a:ext cx="4032450" cy="221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00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456" y="87133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			M-</a:t>
            </a:r>
            <a:r>
              <a:rPr lang="en-US" dirty="0" err="1"/>
              <a:t>Phimac</a:t>
            </a:r>
            <a:br>
              <a:rPr lang="en-US" dirty="0"/>
            </a:br>
            <a:r>
              <a:rPr lang="en-US" dirty="0"/>
              <a:t>			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132" y="2209800"/>
            <a:ext cx="8730247" cy="4525963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altLang="en-US" dirty="0">
                <a:ea typeface="ＭＳ Ｐゴシック" panose="020B0600070205080204" pitchFamily="34" charset="-128"/>
              </a:rPr>
              <a:t>8 months of intense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coursework with prescribed courses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altLang="en-US" dirty="0">
                <a:ea typeface="ＭＳ Ｐゴシック" panose="020B0600070205080204" pitchFamily="34" charset="-128"/>
              </a:rPr>
              <a:t>4 month summer industrial project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altLang="en-US" dirty="0">
                <a:ea typeface="ＭＳ Ｐゴシック" panose="020B0600070205080204" pitchFamily="34" charset="-128"/>
              </a:rPr>
              <a:t>Program and SCCE work with students on placement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altLang="en-US" dirty="0">
                <a:ea typeface="ＭＳ Ｐゴシック" panose="020B0600070205080204" pitchFamily="34" charset="-128"/>
              </a:rPr>
              <a:t>Flexibility in how the summer industrial work is done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altLang="en-US" dirty="0">
                <a:ea typeface="ＭＳ Ｐゴシック" panose="020B0600070205080204" pitchFamily="34" charset="-128"/>
              </a:rPr>
              <a:t>Paper and presentation to complete end of August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altLang="en-US" dirty="0">
                <a:ea typeface="ＭＳ Ｐゴシック" panose="020B0600070205080204" pitchFamily="34" charset="-128"/>
              </a:rPr>
              <a:t>Tuition $23,500  domestic/PR and $45,045 for international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altLang="en-US" dirty="0">
                <a:ea typeface="ＭＳ Ｐゴシック" panose="020B0600070205080204" pitchFamily="34" charset="-128"/>
              </a:rPr>
              <a:t>No scholarships or financial aid available</a:t>
            </a:r>
            <a:endParaRPr lang="en-CA" altLang="en-US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en-CA" altLang="en-US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en-CA" altLang="en-US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en-CA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3" descr="AlumniEvent.jpg">
            <a:extLst>
              <a:ext uri="{FF2B5EF4-FFF2-40B4-BE49-F238E27FC236}">
                <a16:creationId xmlns:a16="http://schemas.microsoft.com/office/drawing/2014/main" id="{03CA54FC-BC62-49B4-8D89-B60D0ACA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367462" y="0"/>
            <a:ext cx="4776537" cy="262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1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3746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470" y="2016746"/>
            <a:ext cx="8229600" cy="4440721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Historically, close to 90% placement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r>
              <a:rPr lang="en-CA" altLang="en-US" sz="2800" dirty="0">
                <a:ea typeface="ＭＳ Ｐゴシック" panose="020B0600070205080204" pitchFamily="34" charset="-128"/>
              </a:rPr>
              <a:t>Almost all in Toronto; 75% in big 5 banks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Risk measurement and management (market risk, credit risk, new forms of risk)</a:t>
            </a:r>
          </a:p>
          <a:p>
            <a:r>
              <a:rPr lang="en-CA" altLang="en-US" sz="2800" dirty="0">
                <a:ea typeface="ＭＳ Ｐゴシック" panose="020B0600070205080204" pitchFamily="34" charset="-128"/>
              </a:rPr>
              <a:t>Pricing and vetting</a:t>
            </a:r>
          </a:p>
          <a:p>
            <a:r>
              <a:rPr lang="en-CA" altLang="en-US" sz="2800" dirty="0">
                <a:ea typeface="ＭＳ Ｐゴシック" panose="020B0600070205080204" pitchFamily="34" charset="-128"/>
              </a:rPr>
              <a:t>Capital assessment</a:t>
            </a:r>
          </a:p>
          <a:p>
            <a:pPr marL="0" indent="0">
              <a:buNone/>
            </a:pPr>
            <a:r>
              <a:rPr lang="en-CA" altLang="en-US" sz="2800" dirty="0">
                <a:ea typeface="ＭＳ Ｐゴシック" panose="020B0600070205080204" pitchFamily="34" charset="-128"/>
              </a:rPr>
              <a:t>and allocation</a:t>
            </a:r>
          </a:p>
          <a:p>
            <a:r>
              <a:rPr lang="en-CA" altLang="en-US" sz="2800" dirty="0">
                <a:ea typeface="ＭＳ Ｐゴシック" panose="020B0600070205080204" pitchFamily="34" charset="-128"/>
              </a:rPr>
              <a:t>Modeling market </a:t>
            </a:r>
          </a:p>
          <a:p>
            <a:pPr marL="0" indent="0">
              <a:buNone/>
            </a:pPr>
            <a:r>
              <a:rPr lang="en-CA" altLang="en-US" sz="2800" dirty="0">
                <a:ea typeface="ＭＳ Ｐゴシック" panose="020B0600070205080204" pitchFamily="34" charset="-128"/>
              </a:rPr>
              <a:t>factors and positions </a:t>
            </a:r>
            <a:endParaRPr lang="en-US" dirty="0"/>
          </a:p>
        </p:txBody>
      </p:sp>
      <p:pic>
        <p:nvPicPr>
          <p:cNvPr id="4" name="Content Placeholder 3" descr="At IBM Risk Analytics 1.jpg">
            <a:extLst>
              <a:ext uri="{FF2B5EF4-FFF2-40B4-BE49-F238E27FC236}">
                <a16:creationId xmlns:a16="http://schemas.microsoft.com/office/drawing/2014/main" id="{E9CD502E-C088-4317-A763-E1F42DB83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3914662" y="3982065"/>
            <a:ext cx="5229338" cy="28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42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3" name="Picture 2" descr="Profile Photo">
            <a:extLst>
              <a:ext uri="{FF2B5EF4-FFF2-40B4-BE49-F238E27FC236}">
                <a16:creationId xmlns:a16="http://schemas.microsoft.com/office/drawing/2014/main" id="{995D12AF-F3FC-4E9F-B0D6-225122421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603" y="1850815"/>
            <a:ext cx="1345531" cy="134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3" descr="AcademicCommittee.jpg">
            <a:extLst>
              <a:ext uri="{FF2B5EF4-FFF2-40B4-BE49-F238E27FC236}">
                <a16:creationId xmlns:a16="http://schemas.microsoft.com/office/drawing/2014/main" id="{4FAEF972-5879-4666-988C-6CDE082BB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3402129" y="1850815"/>
            <a:ext cx="3036572" cy="1669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7FEE18-7694-4E45-AFE5-DCAA92CB46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95" b="14553"/>
          <a:stretch/>
        </p:blipFill>
        <p:spPr>
          <a:xfrm>
            <a:off x="1356760" y="3863181"/>
            <a:ext cx="6703595" cy="260535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405F8C-C9C9-47C4-B1CA-341CA8CBF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Questions?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701185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6508</TotalTime>
  <Words>332</Words>
  <Application>Microsoft Office PowerPoint</Application>
  <PresentationFormat>On-screen Show (4:3)</PresentationFormat>
  <Paragraphs>57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Financial Mathematics</vt:lpstr>
      <vt:lpstr>      Aside on Actuarial Careers</vt:lpstr>
      <vt:lpstr>      Financial  Mathematics</vt:lpstr>
      <vt:lpstr>M-Phimac Application</vt:lpstr>
      <vt:lpstr>M-Phimac: Two Aspects</vt:lpstr>
      <vt:lpstr>   M-Phimac    Program</vt:lpstr>
      <vt:lpstr>Careers</vt:lpstr>
      <vt:lpstr> </vt:lpstr>
    </vt:vector>
  </TitlesOfParts>
  <Company>McMaster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GRADUATE PROGRAM PROPOSAL BRIEF FOR THE  MASTER OF FINANCIAL MATHEMATICS</dc:title>
  <dc:creator>Tom Hurd</dc:creator>
  <cp:lastModifiedBy>David Lozinski</cp:lastModifiedBy>
  <cp:revision>73</cp:revision>
  <dcterms:created xsi:type="dcterms:W3CDTF">2013-01-23T01:57:38Z</dcterms:created>
  <dcterms:modified xsi:type="dcterms:W3CDTF">2020-10-05T23:02:04Z</dcterms:modified>
</cp:coreProperties>
</file>