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4"/>
  </p:notesMasterIdLst>
  <p:handoutMasterIdLst>
    <p:handoutMasterId r:id="rId25"/>
  </p:handoutMasterIdLst>
  <p:sldIdLst>
    <p:sldId id="480" r:id="rId2"/>
    <p:sldId id="422" r:id="rId3"/>
    <p:sldId id="448" r:id="rId4"/>
    <p:sldId id="467" r:id="rId5"/>
    <p:sldId id="468" r:id="rId6"/>
    <p:sldId id="451" r:id="rId7"/>
    <p:sldId id="452" r:id="rId8"/>
    <p:sldId id="453" r:id="rId9"/>
    <p:sldId id="454" r:id="rId10"/>
    <p:sldId id="456" r:id="rId11"/>
    <p:sldId id="457" r:id="rId12"/>
    <p:sldId id="482" r:id="rId13"/>
    <p:sldId id="483" r:id="rId14"/>
    <p:sldId id="476" r:id="rId15"/>
    <p:sldId id="461" r:id="rId16"/>
    <p:sldId id="474" r:id="rId17"/>
    <p:sldId id="479" r:id="rId18"/>
    <p:sldId id="471" r:id="rId19"/>
    <p:sldId id="477" r:id="rId20"/>
    <p:sldId id="472" r:id="rId21"/>
    <p:sldId id="465" r:id="rId22"/>
    <p:sldId id="36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7657E1-2D53-48C7-B390-B945DBBCDF1C}">
          <p14:sldIdLst>
            <p14:sldId id="480"/>
            <p14:sldId id="422"/>
            <p14:sldId id="448"/>
            <p14:sldId id="467"/>
            <p14:sldId id="468"/>
            <p14:sldId id="451"/>
            <p14:sldId id="452"/>
            <p14:sldId id="453"/>
            <p14:sldId id="454"/>
            <p14:sldId id="456"/>
            <p14:sldId id="457"/>
            <p14:sldId id="482"/>
            <p14:sldId id="483"/>
            <p14:sldId id="476"/>
            <p14:sldId id="461"/>
            <p14:sldId id="474"/>
            <p14:sldId id="479"/>
            <p14:sldId id="471"/>
            <p14:sldId id="477"/>
            <p14:sldId id="472"/>
            <p14:sldId id="465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ence Meadows" initials="LM" lastIdx="32" clrIdx="0"/>
  <p:cmAuthor id="1" name="Dane Svenson" initials="DS" lastIdx="2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31E"/>
    <a:srgbClr val="F3901D"/>
    <a:srgbClr val="19A3DD"/>
    <a:srgbClr val="956E8E"/>
    <a:srgbClr val="FAA21A"/>
    <a:srgbClr val="956E8F"/>
    <a:srgbClr val="4F6F19"/>
    <a:srgbClr val="000000"/>
    <a:srgbClr val="B32317"/>
    <a:srgbClr val="5A4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6663" autoAdjust="0"/>
  </p:normalViewPr>
  <p:slideViewPr>
    <p:cSldViewPr>
      <p:cViewPr varScale="1">
        <p:scale>
          <a:sx n="55" d="100"/>
          <a:sy n="55" d="100"/>
        </p:scale>
        <p:origin x="18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77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OCHA\Comm-Staff\Marketing\Sales%20Tools\PowerPoint\BD%20Slides_Summer2017\Hockey%20stick%20Updated_Summer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Mitacs research projects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0"/>
                  <c:y val="-2.17383274851837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20-4B0A-A519-3CED3AD8691A}"/>
                </c:ext>
              </c:extLst>
            </c:dLbl>
            <c:dLbl>
              <c:idx val="3"/>
              <c:layout>
                <c:manualLayout>
                  <c:x val="0"/>
                  <c:y val="-4.3476654970367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20-4B0A-A519-3CED3AD8691A}"/>
                </c:ext>
              </c:extLst>
            </c:dLbl>
            <c:dLbl>
              <c:idx val="4"/>
              <c:layout>
                <c:manualLayout>
                  <c:x val="-4.2931560031159936E-17"/>
                  <c:y val="-2.96067469178292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20-4B0A-A519-3CED3AD8691A}"/>
                </c:ext>
              </c:extLst>
            </c:dLbl>
            <c:dLbl>
              <c:idx val="5"/>
              <c:layout>
                <c:manualLayout>
                  <c:x val="0"/>
                  <c:y val="-2.88546021299586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20-4B0A-A519-3CED3AD8691A}"/>
                </c:ext>
              </c:extLst>
            </c:dLbl>
            <c:dLbl>
              <c:idx val="6"/>
              <c:layout>
                <c:manualLayout>
                  <c:x val="0"/>
                  <c:y val="-2.88546021299576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20-4B0A-A519-3CED3AD8691A}"/>
                </c:ext>
              </c:extLst>
            </c:dLbl>
            <c:dLbl>
              <c:idx val="7"/>
              <c:layout>
                <c:manualLayout>
                  <c:x val="-8.5863120062319873E-17"/>
                  <c:y val="1.41721090833795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20-4B0A-A519-3CED3AD8691A}"/>
                </c:ext>
              </c:extLst>
            </c:dLbl>
            <c:dLbl>
              <c:idx val="8"/>
              <c:layout>
                <c:manualLayout>
                  <c:x val="0"/>
                  <c:y val="5.64332443519186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D20-4B0A-A519-3CED3AD8691A}"/>
                </c:ext>
              </c:extLst>
            </c:dLbl>
            <c:dLbl>
              <c:idx val="9"/>
              <c:layout>
                <c:manualLayout>
                  <c:x val="-8.5863120062319873E-17"/>
                  <c:y val="-4.2531996933323407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20-4B0A-A519-3CED3AD8691A}"/>
                </c:ext>
              </c:extLst>
            </c:dLbl>
            <c:dLbl>
              <c:idx val="10"/>
              <c:layout>
                <c:manualLayout>
                  <c:x val="-8.5863120062319873E-17"/>
                  <c:y val="-5.72838842905836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D20-4B0A-A519-3CED3AD8691A}"/>
                </c:ext>
              </c:extLst>
            </c:dLbl>
            <c:dLbl>
              <c:idx val="11"/>
              <c:layout>
                <c:manualLayout>
                  <c:x val="0"/>
                  <c:y val="-8.57131664512085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20-4B0A-A519-3CED3AD8691A}"/>
                </c:ext>
              </c:extLst>
            </c:dLbl>
            <c:dLbl>
              <c:idx val="12"/>
              <c:layout>
                <c:manualLayout>
                  <c:x val="0"/>
                  <c:y val="-5.72838842905833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D20-4B0A-A519-3CED3AD8691A}"/>
                </c:ext>
              </c:extLst>
            </c:dLbl>
            <c:dLbl>
              <c:idx val="13"/>
              <c:layout>
                <c:manualLayout>
                  <c:x val="-2.3417485080111768E-3"/>
                  <c:y val="-1.14142448611834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D20-4B0A-A519-3CED3AD869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  <c:pt idx="9">
                  <c:v>2012/13</c:v>
                </c:pt>
                <c:pt idx="10">
                  <c:v>2013/14</c:v>
                </c:pt>
                <c:pt idx="11">
                  <c:v>2014/15</c:v>
                </c:pt>
                <c:pt idx="12">
                  <c:v>2015/16</c:v>
                </c:pt>
                <c:pt idx="13">
                  <c:v>2016/17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18</c:v>
                </c:pt>
                <c:pt idx="1">
                  <c:v>30</c:v>
                </c:pt>
                <c:pt idx="2">
                  <c:v>85</c:v>
                </c:pt>
                <c:pt idx="3">
                  <c:v>170</c:v>
                </c:pt>
                <c:pt idx="4">
                  <c:v>240</c:v>
                </c:pt>
                <c:pt idx="5">
                  <c:v>675</c:v>
                </c:pt>
                <c:pt idx="6">
                  <c:v>1060</c:v>
                </c:pt>
                <c:pt idx="7">
                  <c:v>1544</c:v>
                </c:pt>
                <c:pt idx="8">
                  <c:v>1576</c:v>
                </c:pt>
                <c:pt idx="9">
                  <c:v>2109</c:v>
                </c:pt>
                <c:pt idx="10">
                  <c:v>2804</c:v>
                </c:pt>
                <c:pt idx="11">
                  <c:v>3946</c:v>
                </c:pt>
                <c:pt idx="12">
                  <c:v>4825</c:v>
                </c:pt>
                <c:pt idx="13">
                  <c:v>4999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D20-4B0A-A519-3CED3AD8691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26062408"/>
        <c:axId val="526071424"/>
      </c:barChart>
      <c:catAx>
        <c:axId val="526062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071424"/>
        <c:crosses val="autoZero"/>
        <c:auto val="1"/>
        <c:lblAlgn val="ctr"/>
        <c:lblOffset val="100"/>
        <c:noMultiLvlLbl val="0"/>
      </c:catAx>
      <c:valAx>
        <c:axId val="52607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062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CE430-8E4B-4230-BAB1-33E93B44F6DF}" type="datetimeFigureOut">
              <a:rPr lang="en-CA" smtClean="0"/>
              <a:pPr/>
              <a:t>2018-09-07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575E4-54CD-45C5-AB6D-CFB3B4476A9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8750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A2C86-5D57-4C8A-BF16-991C670C9FA7}" type="datetimeFigureOut">
              <a:rPr lang="en-CA" smtClean="0"/>
              <a:pPr/>
              <a:t>2018-09-07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3F79A-9DA4-43E9-8C1D-F9E81A44EC5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7393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Mitacs aims to:</a:t>
            </a:r>
          </a:p>
          <a:p>
            <a:endParaRPr lang="en-US" dirty="0"/>
          </a:p>
          <a:p>
            <a:r>
              <a:rPr lang="en-US" dirty="0"/>
              <a:t>Attract the best and brightest researchers to Canada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Train students through professional development workshops and hands-on research with industry</a:t>
            </a:r>
          </a:p>
          <a:p>
            <a:endParaRPr lang="en-US" baseline="0" dirty="0"/>
          </a:p>
          <a:p>
            <a:r>
              <a:rPr lang="en-US" baseline="0" dirty="0"/>
              <a:t>Retain talent locally in Canada, to benefit the local economy and innovation sector</a:t>
            </a:r>
          </a:p>
          <a:p>
            <a:endParaRPr lang="en-US" baseline="0" dirty="0"/>
          </a:p>
          <a:p>
            <a:r>
              <a:rPr lang="en-US" baseline="0" dirty="0"/>
              <a:t>Deploy researchers where their talents and knowledge are most needed, to drive innovation.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3F79A-9DA4-43E9-8C1D-F9E81A44EC5C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445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3F79A-9DA4-43E9-8C1D-F9E81A44EC5C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3425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fontAlgn="base"/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AA4DF6-112A-4EE9-8503-9BC3E6784192}" type="slidenum">
              <a:rPr lang="en-CA" smtClean="0">
                <a:latin typeface="Arial" pitchFamily="34" charset="0"/>
                <a:ea typeface="ＭＳ Ｐゴシック"/>
                <a:cs typeface="ＭＳ Ｐゴシック"/>
              </a:rPr>
              <a:pPr/>
              <a:t>14</a:t>
            </a:fld>
            <a:endParaRPr lang="en-CA" dirty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33608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/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AA4DF6-112A-4EE9-8503-9BC3E6784192}" type="slidenum">
              <a:rPr lang="en-CA" smtClean="0">
                <a:latin typeface="Arial" pitchFamily="34" charset="0"/>
                <a:ea typeface="ＭＳ Ｐゴシック"/>
                <a:cs typeface="ＭＳ Ｐゴシック"/>
              </a:rPr>
              <a:pPr/>
              <a:t>15</a:t>
            </a:fld>
            <a:endParaRPr lang="en-CA" dirty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/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AA4DF6-112A-4EE9-8503-9BC3E6784192}" type="slidenum">
              <a:rPr lang="en-CA" smtClean="0">
                <a:latin typeface="Arial" pitchFamily="34" charset="0"/>
                <a:ea typeface="ＭＳ Ｐゴシック"/>
                <a:cs typeface="ＭＳ Ｐゴシック"/>
              </a:rPr>
              <a:pPr/>
              <a:t>16</a:t>
            </a:fld>
            <a:endParaRPr lang="en-CA" dirty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53521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/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AA4DF6-112A-4EE9-8503-9BC3E678419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34512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/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AA4DF6-112A-4EE9-8503-9BC3E6784192}" type="slidenum">
              <a:rPr lang="en-CA" smtClean="0">
                <a:latin typeface="Arial" pitchFamily="34" charset="0"/>
                <a:ea typeface="ＭＳ Ｐゴシック"/>
                <a:cs typeface="ＭＳ Ｐゴシック"/>
              </a:rPr>
              <a:pPr/>
              <a:t>18</a:t>
            </a:fld>
            <a:endParaRPr lang="en-CA" dirty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02275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/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AA4DF6-112A-4EE9-8503-9BC3E678419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69507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B630BA-289B-4BED-8DF9-C5E2D3545122}" type="slidenum">
              <a:rPr lang="en-CA" smtClean="0">
                <a:latin typeface="Arial" pitchFamily="34" charset="0"/>
                <a:ea typeface="ＭＳ Ｐゴシック"/>
                <a:cs typeface="ＭＳ Ｐゴシック"/>
              </a:rPr>
              <a:pPr/>
              <a:t>21</a:t>
            </a:fld>
            <a:endParaRPr lang="en-CA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3F79A-9DA4-43E9-8C1D-F9E81A44EC5C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018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research collaborations help companies overcome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R&amp;D challenges and drive innovation 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is Mitacs different?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scaled to suit the size of the research project with 1-to-many interns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 application approval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researchers from any discipline, from STEM to social sciences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Programs open to all students including international students.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3F79A-9DA4-43E9-8C1D-F9E81A44EC5C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This includes #’s up to 16/17.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3F79A-9DA4-43E9-8C1D-F9E81A44EC5C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5392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Research</a:t>
            </a:r>
            <a:r>
              <a:rPr lang="en-US" baseline="0" dirty="0"/>
              <a:t> figures cover Mitacs Accelerate, Globalink, Elevate and Enterprise programs from 2003/04 </a:t>
            </a:r>
            <a:r>
              <a:rPr lang="en-US" baseline="0"/>
              <a:t>to 2015/16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3F79A-9DA4-43E9-8C1D-F9E81A44EC5C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4071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Mitacs</a:t>
            </a:r>
            <a:r>
              <a:rPr lang="en-US" baseline="0" dirty="0"/>
              <a:t> internships are open to all disciplines, including Science, Technology, Engineering and Math, along with the social sciences and humanities, business, medicine and the arts.</a:t>
            </a:r>
          </a:p>
          <a:p>
            <a:endParaRPr lang="en-US" baseline="0" dirty="0"/>
          </a:p>
          <a:p>
            <a:r>
              <a:rPr lang="en-US" baseline="0" dirty="0"/>
              <a:t>We partner with organizations of all sizes. Select not-for-profits are able to participate in Mitacs programs.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3F79A-9DA4-43E9-8C1D-F9E81A44EC5C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8778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3F79A-9DA4-43E9-8C1D-F9E81A44EC5C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8778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Mitacs Accelerate supports small- and large-scale research</a:t>
            </a:r>
            <a:r>
              <a:rPr lang="en-US" baseline="0" dirty="0"/>
              <a:t> projects, from $15,000 up to $2 million across all industries and disciplines.</a:t>
            </a:r>
          </a:p>
          <a:p>
            <a:endParaRPr lang="en-US" baseline="0" dirty="0"/>
          </a:p>
          <a:p>
            <a:r>
              <a:rPr lang="en-US" baseline="0" dirty="0"/>
              <a:t>Most applications are approved within 6-8 weeks.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3F79A-9DA4-43E9-8C1D-F9E81A44EC5C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model for Accelerate is built on</a:t>
            </a:r>
            <a:r>
              <a:rPr lang="en-US" baseline="0" dirty="0"/>
              <a:t> blocks of four-month internships. </a:t>
            </a:r>
            <a:r>
              <a:rPr lang="en-US" dirty="0"/>
              <a:t>The</a:t>
            </a:r>
            <a:r>
              <a:rPr lang="en-US" baseline="0" dirty="0"/>
              <a:t> partner and Mitacs contribute matching money for each internship unit.</a:t>
            </a:r>
          </a:p>
          <a:p>
            <a:r>
              <a:rPr lang="en-US" baseline="0" dirty="0"/>
              <a:t>The university receives the funding and funds the student.</a:t>
            </a:r>
          </a:p>
          <a:p>
            <a:r>
              <a:rPr lang="en-US" baseline="0" dirty="0"/>
              <a:t>A portion goes to expenses.</a:t>
            </a:r>
            <a:endParaRPr lang="en-US" dirty="0"/>
          </a:p>
          <a:p>
            <a:r>
              <a:rPr lang="en-US" dirty="0"/>
              <a:t>Funding starts at $15,000 per four-month internship,</a:t>
            </a:r>
            <a:r>
              <a:rPr lang="en-US" baseline="0" dirty="0"/>
              <a:t> but can scale into the millions.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3F79A-9DA4-43E9-8C1D-F9E81A44EC5C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3425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3F79A-9DA4-43E9-8C1D-F9E81A44EC5C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1" y="1586502"/>
            <a:ext cx="8993351" cy="480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-972" y="6248400"/>
            <a:ext cx="9144971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2362200"/>
            <a:ext cx="6400800" cy="1219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4000" b="1">
                <a:latin typeface="Century Gothic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743200" y="3895060"/>
            <a:ext cx="3657600" cy="1143001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19A3DD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897" y="533400"/>
            <a:ext cx="3810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1" y="6355796"/>
            <a:ext cx="9145750" cy="51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39415" y="6423168"/>
            <a:ext cx="1618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www.mitacs.ca</a:t>
            </a:r>
            <a:endParaRPr lang="en-CA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2" y="685800"/>
            <a:ext cx="27432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77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" y="503238"/>
            <a:ext cx="8229600" cy="411162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92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152400"/>
            <a:ext cx="3200400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/>
              <a:t>BREADCRUMB HERE &gt; EDIT</a:t>
            </a:r>
          </a:p>
        </p:txBody>
      </p:sp>
      <p:pic>
        <p:nvPicPr>
          <p:cNvPr id="7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1076" y="457201"/>
            <a:ext cx="4981576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876" y="457201"/>
            <a:ext cx="4981576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88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" y="304800"/>
            <a:ext cx="8229600" cy="411162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92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1" y="752474"/>
            <a:ext cx="4981576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11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92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779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0"/>
            <a:ext cx="5068887" cy="2362200"/>
          </a:xfrm>
        </p:spPr>
        <p:txBody>
          <a:bodyPr anchor="t"/>
          <a:lstStyle>
            <a:lvl1pPr algn="l">
              <a:defRPr sz="4000" b="1" cap="all"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948" y="152400"/>
            <a:ext cx="32004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/>
              <a:t>CLICK TO &gt; EDIT</a:t>
            </a:r>
          </a:p>
        </p:txBody>
      </p:sp>
      <p:pic>
        <p:nvPicPr>
          <p:cNvPr id="7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876" y="457201"/>
            <a:ext cx="4981576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24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76200"/>
            <a:ext cx="5029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0"/>
            <a:ext cx="5068887" cy="2362200"/>
          </a:xfrm>
        </p:spPr>
        <p:txBody>
          <a:bodyPr anchor="t"/>
          <a:lstStyle>
            <a:lvl1pPr algn="l">
              <a:defRPr sz="4000" b="1" cap="all"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908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3581400" cy="857250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68562"/>
            <a:ext cx="3581400" cy="2808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600200"/>
            <a:ext cx="3508375" cy="838200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468562"/>
            <a:ext cx="3508375" cy="2713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03238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45" y="143088"/>
            <a:ext cx="3867150" cy="2809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/>
              <a:t>CLICK TO EDIT &gt; MASTER</a:t>
            </a:r>
          </a:p>
        </p:txBody>
      </p:sp>
      <p:pic>
        <p:nvPicPr>
          <p:cNvPr id="9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876" y="457201"/>
            <a:ext cx="4981576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55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1" y="1586502"/>
            <a:ext cx="8993351" cy="480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-972" y="6248400"/>
            <a:ext cx="9144971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2438400"/>
            <a:ext cx="6400800" cy="1219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743200" y="4038600"/>
            <a:ext cx="36576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19A3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897" y="533400"/>
            <a:ext cx="3810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1" y="6355796"/>
            <a:ext cx="9145750" cy="51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39414" y="6423168"/>
            <a:ext cx="2017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www.mitacs.ca</a:t>
            </a:r>
            <a:endParaRPr lang="en-CA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180069" y="5334000"/>
            <a:ext cx="2782887" cy="3810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Smaller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B88C1E-96F2-4086-ABC4-A54D1C63C6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073"/>
            <a:ext cx="5602235" cy="156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3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2385-F91F-4A68-8392-45C688FC663F}" type="datetimeFigureOut">
              <a:rPr lang="en-CA" smtClean="0"/>
              <a:t>2018-09-07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0A3F-98A3-4C4F-BBA3-AFB2D7FC2D5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571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" y="0"/>
            <a:ext cx="9148365" cy="68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897" y="533400"/>
            <a:ext cx="3810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503238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" y="6538025"/>
            <a:ext cx="9148366" cy="31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0" y="6518246"/>
            <a:ext cx="161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www.mitacs.ca</a:t>
            </a:r>
            <a:endParaRPr lang="en-CA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8530288" y="6334670"/>
            <a:ext cx="443720" cy="443720"/>
          </a:xfrm>
          <a:prstGeom prst="ellipse">
            <a:avLst/>
          </a:prstGeom>
          <a:solidFill>
            <a:srgbClr val="121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402363" y="6379747"/>
            <a:ext cx="699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017E716-FCA7-4EFE-A300-BEBE43CD7F78}" type="slidenum">
              <a:rPr lang="en-US" sz="1800" b="1" smtClean="0">
                <a:solidFill>
                  <a:schemeClr val="bg1"/>
                </a:solidFill>
                <a:latin typeface="Century Gothic" pitchFamily="34" charset="0"/>
              </a:rPr>
              <a:pPr algn="ctr"/>
              <a:t>‹#›</a:t>
            </a:fld>
            <a:endParaRPr lang="en-US" sz="1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8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54" r:id="rId3"/>
    <p:sldLayoutId id="2147483659" r:id="rId4"/>
    <p:sldLayoutId id="2147483655" r:id="rId5"/>
    <p:sldLayoutId id="2147483656" r:id="rId6"/>
    <p:sldLayoutId id="2147483657" r:id="rId7"/>
    <p:sldLayoutId id="2147483660" r:id="rId8"/>
    <p:sldLayoutId id="2147483661" r:id="rId9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F0"/>
        </a:buClr>
        <a:buSzPct val="60000"/>
        <a:buFont typeface="Wingdings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F0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www.mitacs.ca/en/programs/globalink/globalink-research-award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gif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bourque@mitacs.c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4400" y="2286000"/>
            <a:ext cx="7391400" cy="1219200"/>
          </a:xfrm>
        </p:spPr>
        <p:txBody>
          <a:bodyPr/>
          <a:lstStyle/>
          <a:p>
            <a:r>
              <a:rPr lang="en-US" dirty="0"/>
              <a:t>Delivering Innovation Through Research, Development and Training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81299" y="4664823"/>
            <a:ext cx="3657600" cy="914400"/>
          </a:xfrm>
        </p:spPr>
        <p:txBody>
          <a:bodyPr>
            <a:noAutofit/>
          </a:bodyPr>
          <a:lstStyle/>
          <a:p>
            <a:r>
              <a:rPr lang="en-US" sz="2000" dirty="0"/>
              <a:t>Rebecca Bourque, MSc</a:t>
            </a:r>
          </a:p>
          <a:p>
            <a:r>
              <a:rPr lang="en-US" sz="2000" dirty="0"/>
              <a:t>Director of Business Development and Strategic Accounts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B36267-8EAA-4A45-99FC-4CAFC39B98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18656" y="4664823"/>
            <a:ext cx="2782887" cy="762000"/>
          </a:xfrm>
        </p:spPr>
        <p:txBody>
          <a:bodyPr>
            <a:normAutofit/>
          </a:bodyPr>
          <a:lstStyle/>
          <a:p>
            <a:endParaRPr lang="en-US" i="1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8499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www1.timberlineradio.com/sites/default/files/worksafebc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45191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066800"/>
            <a:ext cx="7924800" cy="2895600"/>
          </a:xfrm>
        </p:spPr>
        <p:txBody>
          <a:bodyPr>
            <a:noAutofit/>
          </a:bodyPr>
          <a:lstStyle/>
          <a:p>
            <a:r>
              <a:rPr lang="en-US" sz="2400" dirty="0"/>
              <a:t>Business with facilities operating in Canada</a:t>
            </a:r>
          </a:p>
          <a:p>
            <a:r>
              <a:rPr lang="en-US" sz="2400" dirty="0"/>
              <a:t>For-profit and crown corporations</a:t>
            </a:r>
          </a:p>
          <a:p>
            <a:r>
              <a:rPr lang="en-US" sz="2400" dirty="0"/>
              <a:t>Domestic or foreign-owned</a:t>
            </a:r>
          </a:p>
          <a:p>
            <a:r>
              <a:rPr lang="en-US" sz="2400" dirty="0"/>
              <a:t>Utility providers, NGOs</a:t>
            </a:r>
          </a:p>
          <a:p>
            <a:r>
              <a:rPr lang="en-US" sz="2400" dirty="0"/>
              <a:t>Eligible not-for-profits</a:t>
            </a:r>
          </a:p>
          <a:p>
            <a:pPr lvl="1"/>
            <a:r>
              <a:rPr lang="en-US" sz="2000" dirty="0"/>
              <a:t>Projects must demonstrate economic or productivity orientation</a:t>
            </a:r>
          </a:p>
          <a:p>
            <a:pPr lvl="1"/>
            <a:r>
              <a:rPr lang="en-CA" sz="2000" dirty="0"/>
              <a:t>must be incorporated as a not-for-profit organization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Mitacs Accelerate</a:t>
            </a:r>
          </a:p>
        </p:txBody>
      </p:sp>
      <p:pic>
        <p:nvPicPr>
          <p:cNvPr id="7" name="Picture 6" descr="709px-McCain-Logo_svg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447779">
            <a:off x="7547544" y="5146056"/>
            <a:ext cx="737335" cy="370227"/>
          </a:xfrm>
          <a:prstGeom prst="rect">
            <a:avLst/>
          </a:prstGeom>
        </p:spPr>
      </p:pic>
      <p:pic>
        <p:nvPicPr>
          <p:cNvPr id="8" name="Picture 7" descr="bombardier11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5062" y="4945860"/>
            <a:ext cx="537361" cy="528186"/>
          </a:xfrm>
          <a:prstGeom prst="rect">
            <a:avLst/>
          </a:prstGeom>
        </p:spPr>
      </p:pic>
      <p:pic>
        <p:nvPicPr>
          <p:cNvPr id="13" name="Picture 2" descr="Q:\1showwrk\logos\B\bell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8237" y="4990665"/>
            <a:ext cx="816237" cy="438576"/>
          </a:xfrm>
          <a:prstGeom prst="rect">
            <a:avLst/>
          </a:prstGeom>
          <a:noFill/>
        </p:spPr>
      </p:pic>
      <p:pic>
        <p:nvPicPr>
          <p:cNvPr id="15" name="Picture 14" descr="Medtronic_Logo_svg.png"/>
          <p:cNvPicPr>
            <a:picLocks noChangeAspect="1"/>
          </p:cNvPicPr>
          <p:nvPr/>
        </p:nvPicPr>
        <p:blipFill>
          <a:blip r:embed="rId7" cstate="screen">
            <a:lum bright="-10000"/>
          </a:blip>
          <a:stretch>
            <a:fillRect/>
          </a:stretch>
        </p:blipFill>
        <p:spPr>
          <a:xfrm>
            <a:off x="5769614" y="5593988"/>
            <a:ext cx="1012186" cy="578212"/>
          </a:xfrm>
          <a:prstGeom prst="rect">
            <a:avLst/>
          </a:prstGeom>
        </p:spPr>
      </p:pic>
      <p:pic>
        <p:nvPicPr>
          <p:cNvPr id="16" name="Picture 2" descr="Q:\1showwrk\logos\I\IBM_logo_svg.png"/>
          <p:cNvPicPr>
            <a:picLocks noChangeAspect="1" noChangeArrowheads="1"/>
          </p:cNvPicPr>
          <p:nvPr/>
        </p:nvPicPr>
        <p:blipFill>
          <a:blip r:embed="rId8" cstate="screen">
            <a:lum bright="-100000"/>
          </a:blip>
          <a:srcRect/>
          <a:stretch>
            <a:fillRect/>
          </a:stretch>
        </p:blipFill>
        <p:spPr bwMode="auto">
          <a:xfrm>
            <a:off x="2743200" y="5841515"/>
            <a:ext cx="845883" cy="340468"/>
          </a:xfrm>
          <a:prstGeom prst="rect">
            <a:avLst/>
          </a:prstGeom>
          <a:noFill/>
        </p:spPr>
      </p:pic>
      <p:pic>
        <p:nvPicPr>
          <p:cNvPr id="17" name="Picture 16" descr="air-canada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114800" y="5789643"/>
            <a:ext cx="1201748" cy="382557"/>
          </a:xfrm>
          <a:prstGeom prst="rect">
            <a:avLst/>
          </a:prstGeom>
        </p:spPr>
      </p:pic>
      <p:pic>
        <p:nvPicPr>
          <p:cNvPr id="18" name="Picture 17" descr="wwf_logo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286000" y="4954769"/>
            <a:ext cx="457200" cy="599846"/>
          </a:xfrm>
          <a:prstGeom prst="rect">
            <a:avLst/>
          </a:prstGeom>
        </p:spPr>
      </p:pic>
      <p:pic>
        <p:nvPicPr>
          <p:cNvPr id="19" name="Picture 18" descr="Aviva_Logo_svg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5063691" y="5017917"/>
            <a:ext cx="629723" cy="438707"/>
          </a:xfrm>
          <a:prstGeom prst="rect">
            <a:avLst/>
          </a:prstGeom>
        </p:spPr>
      </p:pic>
      <p:pic>
        <p:nvPicPr>
          <p:cNvPr id="1026" name="Picture 2" descr="C:\Users\dsvenson\Desktop\Christie 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36" y="4945860"/>
            <a:ext cx="1285343" cy="5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svenson\Desktop\merck_log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5775098"/>
            <a:ext cx="1614487" cy="47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697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ea typeface="ＭＳ Ｐゴシック" pitchFamily="34" charset="-128"/>
              </a:rPr>
              <a:t>Partner’s Eligibility</a:t>
            </a:r>
            <a:endParaRPr lang="en-CA" dirty="0">
              <a:solidFill>
                <a:srgbClr val="FFC000"/>
              </a:solidFill>
              <a:cs typeface="Trebuchet MS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Mitacs Accelerate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18364" y="1127279"/>
            <a:ext cx="2620372" cy="222477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dirty="0">
                <a:solidFill>
                  <a:schemeClr val="tx1"/>
                </a:solidFill>
              </a:rPr>
              <a:t>1. Is the partner  </a:t>
            </a:r>
          </a:p>
          <a:p>
            <a:pPr lvl="0" algn="ctr"/>
            <a:r>
              <a:rPr lang="en-CA" dirty="0">
                <a:solidFill>
                  <a:schemeClr val="tx1"/>
                </a:solidFill>
              </a:rPr>
              <a:t>a</a:t>
            </a:r>
            <a:r>
              <a:rPr lang="en-CA" b="1" dirty="0">
                <a:solidFill>
                  <a:schemeClr val="tx1"/>
                </a:solidFill>
              </a:rPr>
              <a:t> for-profit </a:t>
            </a:r>
            <a:r>
              <a:rPr lang="en-CA" dirty="0">
                <a:solidFill>
                  <a:schemeClr val="tx1"/>
                </a:solidFill>
              </a:rPr>
              <a:t>or </a:t>
            </a:r>
          </a:p>
          <a:p>
            <a:pPr lvl="0" algn="ctr"/>
            <a:r>
              <a:rPr lang="en-CA" dirty="0">
                <a:solidFill>
                  <a:schemeClr val="tx1"/>
                </a:solidFill>
              </a:rPr>
              <a:t>a </a:t>
            </a:r>
            <a:r>
              <a:rPr lang="en-CA" b="1" dirty="0">
                <a:solidFill>
                  <a:schemeClr val="tx1"/>
                </a:solidFill>
              </a:rPr>
              <a:t>crown corporation </a:t>
            </a:r>
            <a:r>
              <a:rPr lang="en-US" sz="1600" dirty="0">
                <a:solidFill>
                  <a:schemeClr val="tx1"/>
                </a:solidFill>
              </a:rPr>
              <a:t>receiving no more than 50% of their revenues from government sources</a:t>
            </a:r>
            <a:r>
              <a:rPr lang="en-CA" sz="16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12" name="Straight Arrow Connector 11"/>
          <p:cNvCxnSpPr>
            <a:stCxn id="16" idx="2"/>
            <a:endCxn id="17" idx="0"/>
          </p:cNvCxnSpPr>
          <p:nvPr/>
        </p:nvCxnSpPr>
        <p:spPr>
          <a:xfrm>
            <a:off x="4562862" y="2771423"/>
            <a:ext cx="0" cy="11784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555034" y="5604600"/>
            <a:ext cx="1981200" cy="720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APPLY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05257" y="2853672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accent3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5338" y="3429000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accent3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93620" y="1124394"/>
            <a:ext cx="2538484" cy="16470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2. Is the partner </a:t>
            </a:r>
          </a:p>
          <a:p>
            <a:pPr algn="ctr"/>
            <a:r>
              <a:rPr lang="en-CA" dirty="0">
                <a:solidFill>
                  <a:schemeClr val="tx1"/>
                </a:solidFill>
              </a:rPr>
              <a:t>a </a:t>
            </a:r>
            <a:r>
              <a:rPr lang="en-CA" b="1" dirty="0">
                <a:solidFill>
                  <a:schemeClr val="tx1"/>
                </a:solidFill>
              </a:rPr>
              <a:t>hospital</a:t>
            </a:r>
            <a:r>
              <a:rPr lang="en-CA" dirty="0">
                <a:solidFill>
                  <a:schemeClr val="tx1"/>
                </a:solidFill>
              </a:rPr>
              <a:t>, </a:t>
            </a:r>
            <a:r>
              <a:rPr lang="en-CA" b="1" dirty="0">
                <a:solidFill>
                  <a:schemeClr val="tx1"/>
                </a:solidFill>
              </a:rPr>
              <a:t>university</a:t>
            </a:r>
            <a:r>
              <a:rPr lang="en-CA" dirty="0">
                <a:solidFill>
                  <a:schemeClr val="tx1"/>
                </a:solidFill>
              </a:rPr>
              <a:t>, </a:t>
            </a:r>
            <a:r>
              <a:rPr lang="en-CA" b="1" dirty="0">
                <a:solidFill>
                  <a:schemeClr val="tx1"/>
                </a:solidFill>
              </a:rPr>
              <a:t>municipality</a:t>
            </a:r>
            <a:r>
              <a:rPr lang="en-CA" dirty="0">
                <a:solidFill>
                  <a:schemeClr val="tx1"/>
                </a:solidFill>
              </a:rPr>
              <a:t>, </a:t>
            </a:r>
            <a:r>
              <a:rPr lang="en-CA" b="1" dirty="0">
                <a:solidFill>
                  <a:schemeClr val="tx1"/>
                </a:solidFill>
              </a:rPr>
              <a:t>health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b="1" dirty="0">
                <a:solidFill>
                  <a:schemeClr val="tx1"/>
                </a:solidFill>
              </a:rPr>
              <a:t>authority</a:t>
            </a:r>
            <a:r>
              <a:rPr lang="en-CA" dirty="0">
                <a:solidFill>
                  <a:schemeClr val="tx1"/>
                </a:solidFill>
              </a:rPr>
              <a:t>, or  </a:t>
            </a:r>
            <a:r>
              <a:rPr lang="en-CA" b="1" dirty="0">
                <a:solidFill>
                  <a:schemeClr val="tx1"/>
                </a:solidFill>
              </a:rPr>
              <a:t>government</a:t>
            </a:r>
            <a:r>
              <a:rPr lang="en-CA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572262" y="3949885"/>
            <a:ext cx="1981200" cy="72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NOT ELIGIBLE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80084" y="1107958"/>
            <a:ext cx="2530965" cy="1630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3. Is the partner </a:t>
            </a:r>
          </a:p>
          <a:p>
            <a:pPr algn="ctr"/>
            <a:r>
              <a:rPr lang="en-CA" dirty="0">
                <a:solidFill>
                  <a:schemeClr val="tx1"/>
                </a:solidFill>
              </a:rPr>
              <a:t>a </a:t>
            </a:r>
            <a:r>
              <a:rPr lang="en-CA" b="1" dirty="0">
                <a:solidFill>
                  <a:schemeClr val="tx1"/>
                </a:solidFill>
              </a:rPr>
              <a:t>registered not-for-profit </a:t>
            </a:r>
            <a:r>
              <a:rPr lang="en-CA" dirty="0">
                <a:solidFill>
                  <a:schemeClr val="tx1"/>
                </a:solidFill>
              </a:rPr>
              <a:t>organization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>
                <a:solidFill>
                  <a:schemeClr val="tx1"/>
                </a:solidFill>
              </a:rPr>
              <a:t>or charity</a:t>
            </a:r>
            <a:r>
              <a:rPr lang="en-CA">
                <a:solidFill>
                  <a:schemeClr val="tx1"/>
                </a:solidFill>
              </a:rPr>
              <a:t>?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92990" y="2857058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accent3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20087" y="3352056"/>
            <a:ext cx="2650957" cy="191565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solidFill>
                  <a:schemeClr val="tx1"/>
                </a:solidFill>
              </a:rPr>
              <a:t>Does the project  </a:t>
            </a:r>
            <a:r>
              <a:rPr lang="en-CA" sz="1600" b="1" dirty="0">
                <a:solidFill>
                  <a:schemeClr val="tx1"/>
                </a:solidFill>
              </a:rPr>
              <a:t>demonstrate</a:t>
            </a:r>
            <a:r>
              <a:rPr lang="en-CA" sz="1600" dirty="0">
                <a:solidFill>
                  <a:schemeClr val="tx1"/>
                </a:solidFill>
              </a:rPr>
              <a:t> an </a:t>
            </a:r>
            <a:r>
              <a:rPr lang="en-CA" sz="1600" b="1" dirty="0">
                <a:solidFill>
                  <a:schemeClr val="tx1"/>
                </a:solidFill>
              </a:rPr>
              <a:t>economic  </a:t>
            </a:r>
            <a:r>
              <a:rPr lang="en-CA" sz="1600" dirty="0">
                <a:solidFill>
                  <a:schemeClr val="tx1"/>
                </a:solidFill>
              </a:rPr>
              <a:t>or</a:t>
            </a:r>
            <a:r>
              <a:rPr lang="en-CA" sz="1600" b="1" dirty="0">
                <a:solidFill>
                  <a:schemeClr val="tx1"/>
                </a:solidFill>
              </a:rPr>
              <a:t> productivity orientation</a:t>
            </a:r>
            <a:r>
              <a:rPr lang="en-CA" sz="1600" dirty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n-CA" sz="1600" i="1" dirty="0">
                <a:solidFill>
                  <a:schemeClr val="tx1"/>
                </a:solidFill>
              </a:rPr>
              <a:t>(Ask us for 1 page pre-assessment form)</a:t>
            </a:r>
          </a:p>
        </p:txBody>
      </p:sp>
      <p:cxnSp>
        <p:nvCxnSpPr>
          <p:cNvPr id="21" name="Straight Arrow Connector 35"/>
          <p:cNvCxnSpPr>
            <a:stCxn id="20" idx="2"/>
            <a:endCxn id="13" idx="3"/>
          </p:cNvCxnSpPr>
          <p:nvPr/>
        </p:nvCxnSpPr>
        <p:spPr>
          <a:xfrm rot="5400000">
            <a:off x="6192458" y="4611491"/>
            <a:ext cx="696885" cy="200933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24442" y="5445140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accent3">
                    <a:lumMod val="75000"/>
                  </a:schemeClr>
                </a:solidFill>
              </a:rPr>
              <a:t>Yes</a:t>
            </a:r>
          </a:p>
        </p:txBody>
      </p:sp>
      <p:cxnSp>
        <p:nvCxnSpPr>
          <p:cNvPr id="23" name="Straight Arrow Connector 35"/>
          <p:cNvCxnSpPr>
            <a:stCxn id="11" idx="2"/>
            <a:endCxn id="13" idx="1"/>
          </p:cNvCxnSpPr>
          <p:nvPr/>
        </p:nvCxnSpPr>
        <p:spPr>
          <a:xfrm rot="16200000" flipH="1">
            <a:off x="1235521" y="3645086"/>
            <a:ext cx="2612543" cy="2026484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2"/>
            <a:endCxn id="20" idx="0"/>
          </p:cNvCxnSpPr>
          <p:nvPr/>
        </p:nvCxnSpPr>
        <p:spPr>
          <a:xfrm flipH="1">
            <a:off x="7545566" y="2738305"/>
            <a:ext cx="1" cy="6137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0" idx="1"/>
            <a:endCxn id="17" idx="3"/>
          </p:cNvCxnSpPr>
          <p:nvPr/>
        </p:nvCxnSpPr>
        <p:spPr>
          <a:xfrm flipH="1" flipV="1">
            <a:off x="5553462" y="4309885"/>
            <a:ext cx="666625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96273" y="3899609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No</a:t>
            </a:r>
          </a:p>
        </p:txBody>
      </p:sp>
      <p:cxnSp>
        <p:nvCxnSpPr>
          <p:cNvPr id="29" name="Straight Arrow Connector 28"/>
          <p:cNvCxnSpPr>
            <a:endCxn id="16" idx="1"/>
          </p:cNvCxnSpPr>
          <p:nvPr/>
        </p:nvCxnSpPr>
        <p:spPr>
          <a:xfrm>
            <a:off x="2838736" y="1947908"/>
            <a:ext cx="454884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21026" y="1535668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No</a:t>
            </a:r>
          </a:p>
        </p:txBody>
      </p:sp>
      <p:cxnSp>
        <p:nvCxnSpPr>
          <p:cNvPr id="31" name="Straight Arrow Connector 30"/>
          <p:cNvCxnSpPr>
            <a:stCxn id="16" idx="3"/>
          </p:cNvCxnSpPr>
          <p:nvPr/>
        </p:nvCxnSpPr>
        <p:spPr>
          <a:xfrm>
            <a:off x="5832104" y="1947909"/>
            <a:ext cx="47259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91200" y="1535668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98144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99440" y="968035"/>
            <a:ext cx="6963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cap="small" dirty="0">
                <a:solidFill>
                  <a:schemeClr val="bg1"/>
                </a:solidFill>
                <a:latin typeface="+mj-lt"/>
              </a:rPr>
              <a:t>programs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7522" y="968034"/>
            <a:ext cx="6963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cap="small" spc="38" dirty="0">
                <a:solidFill>
                  <a:schemeClr val="bg1"/>
                </a:solidFill>
                <a:latin typeface="+mj-lt"/>
              </a:rPr>
              <a:t>projects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16381" y="1198867"/>
            <a:ext cx="918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>
                <a:solidFill>
                  <a:srgbClr val="FF6E01"/>
                </a:solidFill>
                <a:sym typeface="Wingdings"/>
              </a:rPr>
              <a:t></a:t>
            </a:r>
            <a:endParaRPr lang="en-CA" sz="6000" b="1" dirty="0">
              <a:solidFill>
                <a:srgbClr val="FF6E0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41804" y="1441867"/>
            <a:ext cx="779549" cy="281066"/>
          </a:xfrm>
          <a:prstGeom prst="rect">
            <a:avLst/>
          </a:prstGeom>
          <a:solidFill>
            <a:srgbClr val="5CD6E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</p:spTree>
    <p:extLst>
      <p:ext uri="{BB962C8B-B14F-4D97-AF65-F5344CB8AC3E}">
        <p14:creationId xmlns:p14="http://schemas.microsoft.com/office/powerpoint/2010/main" val="3209233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749" y="936519"/>
            <a:ext cx="8283252" cy="4392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7" y="936519"/>
            <a:ext cx="1388773" cy="439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2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405703"/>
            <a:ext cx="7021016" cy="840726"/>
          </a:xfrm>
        </p:spPr>
        <p:txBody>
          <a:bodyPr/>
          <a:lstStyle/>
          <a:p>
            <a:r>
              <a:rPr lang="fr-CA" i="1" dirty="0" err="1">
                <a:solidFill>
                  <a:srgbClr val="19A3DD"/>
                </a:solidFill>
              </a:rPr>
              <a:t>Two-way</a:t>
            </a:r>
            <a:r>
              <a:rPr lang="fr-CA" i="1" dirty="0">
                <a:solidFill>
                  <a:srgbClr val="19A3DD"/>
                </a:solidFill>
              </a:rPr>
              <a:t> </a:t>
            </a:r>
            <a:r>
              <a:rPr lang="fr-CA" i="1" dirty="0" err="1">
                <a:solidFill>
                  <a:srgbClr val="19A3DD"/>
                </a:solidFill>
              </a:rPr>
              <a:t>mobility</a:t>
            </a:r>
            <a:r>
              <a:rPr lang="fr-CA" i="1" dirty="0">
                <a:solidFill>
                  <a:srgbClr val="19A3DD"/>
                </a:solidFill>
              </a:rPr>
              <a:t> </a:t>
            </a:r>
            <a:r>
              <a:rPr lang="fr-CA" i="1" dirty="0" err="1">
                <a:solidFill>
                  <a:srgbClr val="19A3DD"/>
                </a:solidFill>
              </a:rPr>
              <a:t>opportunities</a:t>
            </a:r>
            <a:endParaRPr lang="en-US" i="1" dirty="0">
              <a:solidFill>
                <a:srgbClr val="19A3DD"/>
              </a:solidFill>
            </a:endParaRPr>
          </a:p>
        </p:txBody>
      </p:sp>
      <p:pic>
        <p:nvPicPr>
          <p:cNvPr id="9" name="Picture 2" descr="http://solutions.ca.fujitsu.com/img/products/imaging/canada_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39375"/>
            <a:ext cx="2590800" cy="203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17097"/>
            <a:ext cx="2579534" cy="181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743200" y="1752600"/>
            <a:ext cx="32539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/>
              <a:t>Research Internship</a:t>
            </a:r>
            <a:endParaRPr lang="en-US" sz="2400" b="1" dirty="0"/>
          </a:p>
          <a:p>
            <a:r>
              <a:rPr lang="en-CA" sz="2400" b="1" dirty="0"/>
              <a:t>Graduate Fellowship</a:t>
            </a:r>
            <a:endParaRPr lang="en-US" sz="2400" b="1" dirty="0"/>
          </a:p>
          <a:p>
            <a:r>
              <a:rPr lang="fr-CA" sz="2400" b="1" dirty="0"/>
              <a:t>Research </a:t>
            </a:r>
            <a:r>
              <a:rPr lang="fr-CA" sz="2400" b="1" dirty="0" err="1"/>
              <a:t>Award</a:t>
            </a:r>
            <a:endParaRPr lang="fr-CA" sz="2400" b="1" dirty="0"/>
          </a:p>
          <a:p>
            <a:r>
              <a:rPr lang="fr-CA" sz="2400" b="1" dirty="0"/>
              <a:t>Accelerate International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200" y="4724400"/>
            <a:ext cx="32539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/>
              <a:t>Research Award</a:t>
            </a:r>
            <a:endParaRPr lang="en-US" sz="2400" b="1" dirty="0"/>
          </a:p>
          <a:p>
            <a:r>
              <a:rPr lang="fr-CA" sz="2400" b="1" dirty="0"/>
              <a:t>Accelerate International</a:t>
            </a:r>
            <a:endParaRPr lang="en-US" sz="2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415" y="3238309"/>
            <a:ext cx="2886623" cy="1089700"/>
          </a:xfrm>
          <a:prstGeom prst="rect">
            <a:avLst/>
          </a:prstGeom>
        </p:spPr>
      </p:pic>
      <p:cxnSp>
        <p:nvCxnSpPr>
          <p:cNvPr id="16" name="Curved Connector 10"/>
          <p:cNvCxnSpPr/>
          <p:nvPr/>
        </p:nvCxnSpPr>
        <p:spPr>
          <a:xfrm rot="5400000">
            <a:off x="4435558" y="1823070"/>
            <a:ext cx="60338" cy="5894720"/>
          </a:xfrm>
          <a:prstGeom prst="curvedConnector3">
            <a:avLst>
              <a:gd name="adj1" fmla="val 2477987"/>
            </a:avLst>
          </a:prstGeom>
          <a:ln w="38100" cap="flat">
            <a:solidFill>
              <a:srgbClr val="19A3DD"/>
            </a:solidFill>
            <a:miter lim="800000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31"/>
          <p:cNvCxnSpPr/>
          <p:nvPr/>
        </p:nvCxnSpPr>
        <p:spPr>
          <a:xfrm rot="16200000" flipH="1">
            <a:off x="4435558" y="-97791"/>
            <a:ext cx="60337" cy="5894720"/>
          </a:xfrm>
          <a:prstGeom prst="curvedConnector3">
            <a:avLst>
              <a:gd name="adj1" fmla="val -2641598"/>
            </a:avLst>
          </a:prstGeom>
          <a:ln w="38100">
            <a:solidFill>
              <a:srgbClr val="19A3D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D066FA4-D2D7-4C42-9AD2-C0029AF93538}"/>
              </a:ext>
            </a:extLst>
          </p:cNvPr>
          <p:cNvSpPr txBox="1">
            <a:spLocks/>
          </p:cNvSpPr>
          <p:nvPr/>
        </p:nvSpPr>
        <p:spPr>
          <a:xfrm>
            <a:off x="121303" y="152400"/>
            <a:ext cx="2843494" cy="228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sz="1200" b="1" kern="120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rgbClr val="00B0F0"/>
              </a:buClr>
              <a:buSzPct val="60000"/>
              <a:buFont typeface="Wingdings" pitchFamily="2" charset="2"/>
              <a:buChar char="q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Mobility initiatives for students</a:t>
            </a:r>
          </a:p>
        </p:txBody>
      </p:sp>
    </p:spTree>
    <p:extLst>
      <p:ext uri="{BB962C8B-B14F-4D97-AF65-F5344CB8AC3E}">
        <p14:creationId xmlns:p14="http://schemas.microsoft.com/office/powerpoint/2010/main" val="419435800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91771" y="1295400"/>
            <a:ext cx="5118829" cy="3276600"/>
          </a:xfrm>
        </p:spPr>
        <p:txBody>
          <a:bodyPr>
            <a:normAutofit/>
          </a:bodyPr>
          <a:lstStyle/>
          <a:p>
            <a:r>
              <a:rPr lang="en-US" sz="2400" dirty="0"/>
              <a:t>Research collaborations for senior undergraduate and graduate students in Canada and abroad</a:t>
            </a:r>
          </a:p>
          <a:p>
            <a:r>
              <a:rPr lang="en-US" sz="2400" dirty="0"/>
              <a:t>Bringing the world’s brightest students to Canada</a:t>
            </a:r>
          </a:p>
          <a:p>
            <a:r>
              <a:rPr lang="en-US" sz="2400" dirty="0"/>
              <a:t>Overseas research  opportunities for students in Canada in academia or industry </a:t>
            </a:r>
          </a:p>
          <a:p>
            <a:endParaRPr lang="en-US" sz="2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" y="304800"/>
            <a:ext cx="8610600" cy="411162"/>
          </a:xfrm>
        </p:spPr>
        <p:txBody>
          <a:bodyPr/>
          <a:lstStyle/>
          <a:p>
            <a:r>
              <a:rPr lang="en-US" dirty="0"/>
              <a:t>International opportunities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436580"/>
            <a:ext cx="2027604" cy="76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16432"/>
            <a:ext cx="1954342" cy="120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765" y="4822835"/>
            <a:ext cx="1945235" cy="123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9" y="4822835"/>
            <a:ext cx="1595953" cy="119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11" y="4822835"/>
            <a:ext cx="1805054" cy="120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36080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0400" y="1066800"/>
            <a:ext cx="5390213" cy="3886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12-week research internship for students from Mitacs partner countries</a:t>
            </a:r>
          </a:p>
          <a:p>
            <a:r>
              <a:rPr lang="en-US" sz="2400" dirty="0"/>
              <a:t>Supervised by faculty member at a Canadian university</a:t>
            </a:r>
          </a:p>
          <a:p>
            <a:r>
              <a:rPr lang="en-US" sz="2400" dirty="0"/>
              <a:t>Open to international undergraduate students</a:t>
            </a:r>
          </a:p>
          <a:p>
            <a:pPr lvl="0"/>
            <a:r>
              <a:rPr lang="en-US" sz="2400" b="1" dirty="0"/>
              <a:t>Partner countries</a:t>
            </a:r>
            <a:r>
              <a:rPr lang="en-US" sz="2400" dirty="0"/>
              <a:t>: </a:t>
            </a:r>
            <a:r>
              <a:rPr lang="en-CA" sz="2400" dirty="0"/>
              <a:t>Australia, Brazil, China, France, India, Germany, Mexico, Saudi Arabia, Tunisia, and Ukraine</a:t>
            </a:r>
          </a:p>
          <a:p>
            <a:pPr lvl="0"/>
            <a:r>
              <a:rPr lang="en-CA" sz="2400" dirty="0"/>
              <a:t>Competitive annual application – only top-rated students are selected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" y="304800"/>
            <a:ext cx="8610600" cy="411162"/>
          </a:xfrm>
        </p:spPr>
        <p:txBody>
          <a:bodyPr/>
          <a:lstStyle/>
          <a:p>
            <a:r>
              <a:rPr lang="en-US" dirty="0" err="1"/>
              <a:t>Globalink</a:t>
            </a:r>
            <a:r>
              <a:rPr lang="en-US" dirty="0"/>
              <a:t> Research Internship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436580"/>
            <a:ext cx="2027604" cy="76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\\mocha\Comm-Staff\Social media\Social Media Marketing Plan\Strategy\Blog\Blog Archive\2016\Postcard from Brazil - Michael Lathuilliere\Lathuilliere_Capuaba.jpg">
            <a:extLst>
              <a:ext uri="{FF2B5EF4-FFF2-40B4-BE49-F238E27FC236}">
                <a16:creationId xmlns:a16="http://schemas.microsoft.com/office/drawing/2014/main" id="{1385103D-CB40-4D5D-AE01-14D0F2AC2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57800"/>
            <a:ext cx="1683544" cy="100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mocha\Comm-Staff\Social media\Social Media Marketing Plan\Strategy\Blog\Blog Archive\2015\10-15-2015 - Postcard from India - Aadil Brar\IMG_20150714_115238655.jpg">
            <a:extLst>
              <a:ext uri="{FF2B5EF4-FFF2-40B4-BE49-F238E27FC236}">
                <a16:creationId xmlns:a16="http://schemas.microsoft.com/office/drawing/2014/main" id="{F693E9F5-5241-4224-9922-543C65910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514599" y="5274167"/>
            <a:ext cx="1752600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\\mocha\Comm-Staff\Social media\Social Media Marketing Plan\Strategy\Blog\Blog Archive\2015\11-05-2015 - Postcard from India - Shannon Bower\shannonbower3.jpg">
            <a:extLst>
              <a:ext uri="{FF2B5EF4-FFF2-40B4-BE49-F238E27FC236}">
                <a16:creationId xmlns:a16="http://schemas.microsoft.com/office/drawing/2014/main" id="{5E038366-B997-40C1-A287-EA6183554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96253"/>
            <a:ext cx="1676400" cy="94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\\mocha\Comm-Staff\Social media\Social Media Marketing Plan\Strategy\Blog\Blog Archive\2014\6-9-2014 - Postcard from Brazil - Eugenia Kwok\Eugenia Kwok cropped.jpg">
            <a:extLst>
              <a:ext uri="{FF2B5EF4-FFF2-40B4-BE49-F238E27FC236}">
                <a16:creationId xmlns:a16="http://schemas.microsoft.com/office/drawing/2014/main" id="{0FADFB3D-A565-41BE-B2F8-D3021477A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257800"/>
            <a:ext cx="1870075" cy="97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27382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886290"/>
            <a:ext cx="8610600" cy="411163"/>
          </a:xfrm>
        </p:spPr>
        <p:txBody>
          <a:bodyPr/>
          <a:lstStyle/>
          <a:p>
            <a:r>
              <a:rPr lang="en-US" dirty="0"/>
              <a:t>International projects with companies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1" y="32363"/>
            <a:ext cx="2027604" cy="76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BC40FD9-9838-4BDA-945A-BBABF8839890}"/>
              </a:ext>
            </a:extLst>
          </p:cNvPr>
          <p:cNvSpPr/>
          <p:nvPr/>
        </p:nvSpPr>
        <p:spPr>
          <a:xfrm>
            <a:off x="152402" y="178578"/>
            <a:ext cx="42836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Accelerate International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E59750-F0A2-40DE-926D-C23B03BB2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41" y="1568693"/>
            <a:ext cx="5029200" cy="2088909"/>
          </a:xfrm>
        </p:spPr>
        <p:txBody>
          <a:bodyPr>
            <a:noAutofit/>
          </a:bodyPr>
          <a:lstStyle/>
          <a:p>
            <a:r>
              <a:rPr lang="en-US" sz="1600" dirty="0"/>
              <a:t>Research collaborations  between international companies and </a:t>
            </a:r>
            <a:r>
              <a:rPr lang="en-US" sz="1600" b="1" u="sng" dirty="0"/>
              <a:t>graduate</a:t>
            </a:r>
            <a:r>
              <a:rPr lang="en-US" sz="1600" dirty="0"/>
              <a:t> students, faculty at Canadian universities </a:t>
            </a:r>
          </a:p>
          <a:p>
            <a:r>
              <a:rPr lang="en-US" sz="1600" dirty="0"/>
              <a:t>$15K per project </a:t>
            </a:r>
          </a:p>
          <a:p>
            <a:r>
              <a:rPr lang="en-US" sz="1600" dirty="0"/>
              <a:t>16–24 weeks (</a:t>
            </a:r>
            <a:r>
              <a:rPr lang="en-CA" sz="1600" dirty="0"/>
              <a:t>75</a:t>
            </a:r>
            <a:r>
              <a:rPr lang="en-US" sz="1600" dirty="0"/>
              <a:t>% abroad, 25%  home university)</a:t>
            </a:r>
          </a:p>
          <a:p>
            <a:r>
              <a:rPr lang="en-US" sz="1600" dirty="0"/>
              <a:t>All disciplines, no application deadlines </a:t>
            </a:r>
          </a:p>
          <a:p>
            <a:r>
              <a:rPr lang="en-US" sz="1600" dirty="0"/>
              <a:t>Any country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34D89B-C701-4CBC-BFCD-80727C4A3A15}"/>
              </a:ext>
            </a:extLst>
          </p:cNvPr>
          <p:cNvGrpSpPr/>
          <p:nvPr/>
        </p:nvGrpSpPr>
        <p:grpSpPr>
          <a:xfrm>
            <a:off x="838201" y="4601734"/>
            <a:ext cx="1840372" cy="1380279"/>
            <a:chOff x="5735735" y="1979112"/>
            <a:chExt cx="1840372" cy="1380279"/>
          </a:xfrm>
        </p:grpSpPr>
        <p:pic>
          <p:nvPicPr>
            <p:cNvPr id="8" name="Picture 2" descr="\\mocha\MITACS-Shared\Communications\00-TOOLS &amp; PRODUCTS FOR STAFF\Stock image library\Chemistry\941632_Vials.jpg">
              <a:extLst>
                <a:ext uri="{FF2B5EF4-FFF2-40B4-BE49-F238E27FC236}">
                  <a16:creationId xmlns:a16="http://schemas.microsoft.com/office/drawing/2014/main" id="{B0A37FA4-D1EC-4DA9-BB9B-896D947152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5735" y="1979112"/>
              <a:ext cx="1840372" cy="1380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8BBE88-3A11-4BA8-BBCD-347BBE3A2AC3}"/>
                </a:ext>
              </a:extLst>
            </p:cNvPr>
            <p:cNvSpPr txBox="1"/>
            <p:nvPr/>
          </p:nvSpPr>
          <p:spPr>
            <a:xfrm>
              <a:off x="6336763" y="2284529"/>
              <a:ext cx="63831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400" b="1" dirty="0">
                  <a:solidFill>
                    <a:prstClr val="white"/>
                  </a:solidFill>
                  <a:latin typeface="Calibri"/>
                </a:rPr>
                <a:t>In</a:t>
              </a:r>
              <a:endParaRPr lang="en-CA" sz="44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E70CF7-2F67-4AE0-A0C8-D368C3E94420}"/>
              </a:ext>
            </a:extLst>
          </p:cNvPr>
          <p:cNvGrpSpPr/>
          <p:nvPr/>
        </p:nvGrpSpPr>
        <p:grpSpPr>
          <a:xfrm>
            <a:off x="6232188" y="1865157"/>
            <a:ext cx="1828800" cy="1293496"/>
            <a:chOff x="609600" y="4495800"/>
            <a:chExt cx="1828800" cy="1293496"/>
          </a:xfrm>
        </p:grpSpPr>
        <p:pic>
          <p:nvPicPr>
            <p:cNvPr id="9" name="Picture 6" descr="\\mocha\MITACS-Shared\Communications\00-TOOLS &amp; PRODUCTS FOR STAFF\Stock image library\Business &amp; Finance\shutterstock_29698021.jpg">
              <a:extLst>
                <a:ext uri="{FF2B5EF4-FFF2-40B4-BE49-F238E27FC236}">
                  <a16:creationId xmlns:a16="http://schemas.microsoft.com/office/drawing/2014/main" id="{118C5FC2-E324-488B-AA4C-3E07C4084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495800"/>
              <a:ext cx="1828800" cy="1293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CE0DE8-1079-43AD-AC8E-626EE9B0EAC0}"/>
                </a:ext>
              </a:extLst>
            </p:cNvPr>
            <p:cNvSpPr txBox="1"/>
            <p:nvPr/>
          </p:nvSpPr>
          <p:spPr>
            <a:xfrm>
              <a:off x="991643" y="4757827"/>
              <a:ext cx="106471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400" b="1" dirty="0">
                  <a:solidFill>
                    <a:prstClr val="white"/>
                  </a:solidFill>
                  <a:latin typeface="Calibri"/>
                </a:rPr>
                <a:t>Out</a:t>
              </a:r>
              <a:endParaRPr lang="en-CA" sz="44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2E52189-43A0-410B-91B3-B929F9A3C5FF}"/>
              </a:ext>
            </a:extLst>
          </p:cNvPr>
          <p:cNvSpPr txBox="1">
            <a:spLocks/>
          </p:cNvSpPr>
          <p:nvPr/>
        </p:nvSpPr>
        <p:spPr>
          <a:xfrm>
            <a:off x="3176305" y="4267203"/>
            <a:ext cx="4876800" cy="2049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SzPct val="60000"/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Research collaborations between Canadian companies and </a:t>
            </a:r>
            <a:r>
              <a:rPr lang="en-US" sz="1600" b="1" u="sng" dirty="0">
                <a:solidFill>
                  <a:prstClr val="black"/>
                </a:solidFill>
                <a:latin typeface="Calibri"/>
              </a:rPr>
              <a:t>graduate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students, faculty from France, Israel, Mexico, Norway</a:t>
            </a:r>
          </a:p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$15K per project </a:t>
            </a:r>
          </a:p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16–24 weeks (</a:t>
            </a:r>
            <a:r>
              <a:rPr lang="en-CA" sz="1600" dirty="0">
                <a:solidFill>
                  <a:prstClr val="black"/>
                </a:solidFill>
                <a:latin typeface="Calibri"/>
              </a:rPr>
              <a:t>75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% at Canadian company, 25% home university)</a:t>
            </a:r>
          </a:p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All disciplines, no application deadlines </a:t>
            </a:r>
          </a:p>
        </p:txBody>
      </p:sp>
    </p:spTree>
    <p:extLst>
      <p:ext uri="{BB962C8B-B14F-4D97-AF65-F5344CB8AC3E}">
        <p14:creationId xmlns:p14="http://schemas.microsoft.com/office/powerpoint/2010/main" val="57095800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0400" y="990600"/>
            <a:ext cx="5390213" cy="3733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$6,000 grant for research at an international university</a:t>
            </a:r>
          </a:p>
          <a:p>
            <a:r>
              <a:rPr lang="en-US" sz="2400" dirty="0"/>
              <a:t>Open to senior undergraduate and graduate students in all disciplines</a:t>
            </a:r>
          </a:p>
          <a:p>
            <a:r>
              <a:rPr lang="en-US" sz="2400" dirty="0"/>
              <a:t>12–24 weeks</a:t>
            </a:r>
          </a:p>
          <a:p>
            <a:r>
              <a:rPr lang="en-US" sz="2400" dirty="0"/>
              <a:t>For travel in the summer, submit applications in January/early February</a:t>
            </a:r>
          </a:p>
          <a:p>
            <a:r>
              <a:rPr lang="en-US" sz="2400" b="1" dirty="0"/>
              <a:t>Partner countries</a:t>
            </a:r>
            <a:r>
              <a:rPr lang="en-US" sz="2400" dirty="0"/>
              <a:t>: European Union, United States, UK, Australia, </a:t>
            </a:r>
            <a:r>
              <a:rPr lang="en-CA" sz="2400" dirty="0"/>
              <a:t>Brazil, China, India, Japan, Israel, Korea, Mexico, Norway, Saudi Arabia and Tunisia</a:t>
            </a:r>
            <a:endParaRPr lang="en-US" sz="2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" y="304800"/>
            <a:ext cx="8610600" cy="411162"/>
          </a:xfrm>
        </p:spPr>
        <p:txBody>
          <a:bodyPr/>
          <a:lstStyle/>
          <a:p>
            <a:r>
              <a:rPr lang="en-US" dirty="0" err="1"/>
              <a:t>Globalink</a:t>
            </a:r>
            <a:r>
              <a:rPr lang="en-US" dirty="0"/>
              <a:t> Research Award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436580"/>
            <a:ext cx="2027604" cy="76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16432"/>
            <a:ext cx="1954342" cy="120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765" y="4822835"/>
            <a:ext cx="1945235" cy="123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9" y="4822835"/>
            <a:ext cx="1595953" cy="119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11" y="4822835"/>
            <a:ext cx="1805054" cy="120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23809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6407" y="1524002"/>
            <a:ext cx="7986085" cy="4440351"/>
          </a:xfrm>
        </p:spPr>
        <p:txBody>
          <a:bodyPr>
            <a:noAutofit/>
          </a:bodyPr>
          <a:lstStyle/>
          <a:p>
            <a:r>
              <a:rPr lang="en-US" sz="2400" b="1" u="sng" dirty="0"/>
              <a:t>Go to the Mitacs website first!</a:t>
            </a:r>
          </a:p>
          <a:p>
            <a:endParaRPr lang="en-US" sz="2400" b="1" u="sng" dirty="0"/>
          </a:p>
          <a:p>
            <a:r>
              <a:rPr lang="en-US" sz="2400" dirty="0"/>
              <a:t>Find an academic supervisor at home and at host university</a:t>
            </a:r>
          </a:p>
          <a:p>
            <a:r>
              <a:rPr lang="en-US" sz="2400" dirty="0"/>
              <a:t>Discuss and agree on the project to conduct</a:t>
            </a:r>
          </a:p>
          <a:p>
            <a:r>
              <a:rPr lang="en-US" sz="2400" dirty="0"/>
              <a:t>Define your dates of travel and check timelines for visas</a:t>
            </a:r>
          </a:p>
          <a:p>
            <a:r>
              <a:rPr lang="en-US" sz="2400" dirty="0"/>
              <a:t>Fill in the application form and have it signed by ORS</a:t>
            </a:r>
          </a:p>
          <a:p>
            <a:r>
              <a:rPr lang="en-US" sz="2400" dirty="0"/>
              <a:t>Apply!</a:t>
            </a:r>
          </a:p>
          <a:p>
            <a:endParaRPr lang="en-US" sz="2400" dirty="0"/>
          </a:p>
          <a:p>
            <a:r>
              <a:rPr lang="en-US" sz="2400" dirty="0"/>
              <a:t>Award answer to be received 10-12 weeks </a:t>
            </a:r>
          </a:p>
          <a:p>
            <a:pPr marL="0" indent="0">
              <a:buNone/>
            </a:pPr>
            <a:r>
              <a:rPr lang="en-US" sz="2400" dirty="0"/>
              <a:t>after submission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4147" y="862670"/>
            <a:ext cx="8610600" cy="411163"/>
          </a:xfrm>
        </p:spPr>
        <p:txBody>
          <a:bodyPr/>
          <a:lstStyle/>
          <a:p>
            <a:r>
              <a:rPr lang="en-US" dirty="0"/>
              <a:t>What is needed: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1" y="32363"/>
            <a:ext cx="2027604" cy="76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0A490A-DD3A-4D5A-8D50-BFDAAEA57ADE}"/>
              </a:ext>
            </a:extLst>
          </p:cNvPr>
          <p:cNvSpPr/>
          <p:nvPr/>
        </p:nvSpPr>
        <p:spPr>
          <a:xfrm>
            <a:off x="214148" y="122688"/>
            <a:ext cx="46421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Globalink Research Award</a:t>
            </a:r>
          </a:p>
        </p:txBody>
      </p:sp>
      <p:pic>
        <p:nvPicPr>
          <p:cNvPr id="8" name="Picture 3" descr="\\mocha\MITACS-Shared\Communications\00-TOOLS &amp; PRODUCTS FOR STAFF\Stock image library\Aerospace\Airplane.jpg">
            <a:extLst>
              <a:ext uri="{FF2B5EF4-FFF2-40B4-BE49-F238E27FC236}">
                <a16:creationId xmlns:a16="http://schemas.microsoft.com/office/drawing/2014/main" id="{AAE16DF0-6B40-41FA-B993-5C240D154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84" y="5105403"/>
            <a:ext cx="1937595" cy="135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8336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Research talent supply chain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Mitacs?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62" y="1987898"/>
            <a:ext cx="1758905" cy="128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7415" y="2372380"/>
            <a:ext cx="1211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Attract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90" y="1981338"/>
            <a:ext cx="1758905" cy="128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16276" y="2372380"/>
            <a:ext cx="923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Train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95" y="1963672"/>
            <a:ext cx="1758905" cy="128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809804" y="2365820"/>
            <a:ext cx="1140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Retain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95" y="1957112"/>
            <a:ext cx="1758905" cy="128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815600" y="2365820"/>
            <a:ext cx="123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Deploy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" y="3609698"/>
            <a:ext cx="2057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200" b="1" dirty="0"/>
              <a:t>Best and brightest research talent to Canada</a:t>
            </a:r>
            <a:endParaRPr lang="en-CA" sz="2200" b="1" dirty="0"/>
          </a:p>
        </p:txBody>
      </p:sp>
      <p:sp>
        <p:nvSpPr>
          <p:cNvPr id="17" name="Rectangle 16"/>
          <p:cNvSpPr/>
          <p:nvPr/>
        </p:nvSpPr>
        <p:spPr>
          <a:xfrm>
            <a:off x="2268167" y="3609698"/>
            <a:ext cx="19927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200" b="1" dirty="0"/>
              <a:t>With employment-ready skills and experience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60896" y="3609698"/>
            <a:ext cx="22923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200" b="1" dirty="0"/>
              <a:t>Talent locally to enhance Canadian economy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23094" y="3609698"/>
            <a:ext cx="21399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200" b="1" dirty="0"/>
              <a:t>Researchers to drive innovation outcomes</a:t>
            </a:r>
          </a:p>
        </p:txBody>
      </p:sp>
    </p:spTree>
    <p:extLst>
      <p:ext uri="{BB962C8B-B14F-4D97-AF65-F5344CB8AC3E}">
        <p14:creationId xmlns:p14="http://schemas.microsoft.com/office/powerpoint/2010/main" val="281713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5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2F124-DB2B-480C-87B4-953CBBD51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Find a Professor Abroad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8B284-0FB4-4DA6-9096-F7F751E2C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5518"/>
            <a:ext cx="8229600" cy="4525963"/>
          </a:xfrm>
        </p:spPr>
        <p:txBody>
          <a:bodyPr>
            <a:normAutofit/>
          </a:bodyPr>
          <a:lstStyle/>
          <a:p>
            <a:r>
              <a:rPr lang="en-CA" sz="2000" dirty="0">
                <a:hlinkClick r:id="rId2"/>
              </a:rPr>
              <a:t>https://www.mitacs.ca/en/programs/globalink/globalink-research-award</a:t>
            </a:r>
            <a:r>
              <a:rPr lang="en-CA" sz="20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C16D15-3608-4EE7-A83F-A0A093760889}"/>
              </a:ext>
            </a:extLst>
          </p:cNvPr>
          <p:cNvGrpSpPr/>
          <p:nvPr/>
        </p:nvGrpSpPr>
        <p:grpSpPr>
          <a:xfrm>
            <a:off x="0" y="1798637"/>
            <a:ext cx="9146309" cy="4525963"/>
            <a:chOff x="0" y="1600200"/>
            <a:chExt cx="9146309" cy="452596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7DF18BF-05DF-4DAF-AF2F-1DAF77FF00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4445" b="21851"/>
            <a:stretch/>
          </p:blipFill>
          <p:spPr>
            <a:xfrm>
              <a:off x="0" y="1600200"/>
              <a:ext cx="9144000" cy="3276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A69F70B-A4BB-40B6-A21A-90B1F1BA16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8148" b="6080"/>
            <a:stretch/>
          </p:blipFill>
          <p:spPr>
            <a:xfrm>
              <a:off x="2309" y="4800600"/>
              <a:ext cx="9144000" cy="1325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6132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350838"/>
            <a:ext cx="8229600" cy="411162"/>
          </a:xfrm>
        </p:spPr>
        <p:txBody>
          <a:bodyPr/>
          <a:lstStyle/>
          <a:p>
            <a:r>
              <a:rPr lang="en-US" sz="2400" dirty="0"/>
              <a:t>Professional development exclusively for researchers 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3358476" y="1295400"/>
            <a:ext cx="5175923" cy="3505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Taught by industry professionals</a:t>
            </a:r>
          </a:p>
          <a:p>
            <a:r>
              <a:rPr lang="en-US" sz="2400" dirty="0"/>
              <a:t>For graduate students and postdocs</a:t>
            </a:r>
          </a:p>
          <a:p>
            <a:r>
              <a:rPr lang="en-US" sz="2400" dirty="0"/>
              <a:t>Transferable skills increase employability</a:t>
            </a:r>
          </a:p>
          <a:p>
            <a:r>
              <a:rPr lang="en-US" sz="2400" dirty="0"/>
              <a:t>No charge to participants</a:t>
            </a:r>
          </a:p>
          <a:p>
            <a:pPr lvl="0"/>
            <a:r>
              <a:rPr lang="en-US" sz="2400" dirty="0"/>
              <a:t>Workshops include leadership, management, communications, relationship building, entrepreneurialism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98" y="5020823"/>
            <a:ext cx="1787184" cy="119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11143"/>
            <a:ext cx="1794981" cy="11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011142"/>
            <a:ext cx="1657101" cy="118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371600"/>
            <a:ext cx="1994474" cy="75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082" y="5013828"/>
            <a:ext cx="1795118" cy="119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00258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Next</a:t>
            </a:r>
            <a:r>
              <a:rPr lang="fr-CA" dirty="0"/>
              <a:t> </a:t>
            </a:r>
            <a:r>
              <a:rPr lang="fr-CA" dirty="0" err="1"/>
              <a:t>steps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609600" y="1295400"/>
            <a:ext cx="4572000" cy="4648200"/>
          </a:xfrm>
        </p:spPr>
        <p:txBody>
          <a:bodyPr>
            <a:normAutofit/>
          </a:bodyPr>
          <a:lstStyle/>
          <a:p>
            <a:r>
              <a:rPr lang="en-US" sz="2800" dirty="0"/>
              <a:t>Contact us to discuss: 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Register to receive updates: </a:t>
            </a:r>
            <a:r>
              <a:rPr lang="en-US" sz="2800" b="1" dirty="0">
                <a:solidFill>
                  <a:srgbClr val="19A3DD"/>
                </a:solidFill>
              </a:rPr>
              <a:t>www.mitacs.ca/signup</a:t>
            </a:r>
            <a:br>
              <a:rPr lang="en-US" sz="2400" i="1" u="sng" dirty="0"/>
            </a:b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181601" y="13716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9A3DD"/>
                </a:solidFill>
              </a:rPr>
              <a:t>Rebecca Bourque</a:t>
            </a:r>
          </a:p>
          <a:p>
            <a:r>
              <a:rPr lang="en-US" sz="2400" b="1">
                <a:solidFill>
                  <a:srgbClr val="19A3DD"/>
                </a:solidFill>
                <a:hlinkClick r:id="rId3"/>
              </a:rPr>
              <a:t>rbourque@mitacs.ca</a:t>
            </a:r>
            <a:endParaRPr lang="en-US" sz="2400" b="1" dirty="0">
              <a:solidFill>
                <a:srgbClr val="19A3DD"/>
              </a:solidFill>
            </a:endParaRPr>
          </a:p>
        </p:txBody>
      </p:sp>
      <p:pic>
        <p:nvPicPr>
          <p:cNvPr id="1027" name="Picture 3" descr="C:\Users\dsvenson\Desktop\qrcode.195441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62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8AE783-308D-493E-8437-D1EE2A593EAB}"/>
              </a:ext>
            </a:extLst>
          </p:cNvPr>
          <p:cNvSpPr/>
          <p:nvPr/>
        </p:nvSpPr>
        <p:spPr>
          <a:xfrm>
            <a:off x="5181600" y="2442736"/>
            <a:ext cx="289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19A3DD"/>
                </a:solidFill>
              </a:rPr>
              <a:t>Ryan Caldwell</a:t>
            </a:r>
          </a:p>
          <a:p>
            <a:pPr lvl="0"/>
            <a:r>
              <a:rPr lang="en-US" sz="2400" b="1" dirty="0">
                <a:solidFill>
                  <a:srgbClr val="19A3DD"/>
                </a:solidFill>
                <a:hlinkClick r:id="rId3"/>
              </a:rPr>
              <a:t>rcaldwell@mitacs.ca</a:t>
            </a:r>
            <a:endParaRPr lang="en-US" sz="2400" b="1" dirty="0">
              <a:solidFill>
                <a:srgbClr val="19A3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8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06742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Mitacs?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838200" y="1295400"/>
            <a:ext cx="7467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SzPct val="60000"/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0" b="1" dirty="0"/>
              <a:t>National research network</a:t>
            </a:r>
          </a:p>
          <a:p>
            <a:pPr lvl="0"/>
            <a:r>
              <a:rPr lang="en-US" sz="2800" b="1" dirty="0"/>
              <a:t>18 years in operation</a:t>
            </a:r>
          </a:p>
          <a:p>
            <a:pPr lvl="0"/>
            <a:r>
              <a:rPr lang="en-US" sz="2800" b="1" dirty="0"/>
              <a:t>20,000+ research projects</a:t>
            </a:r>
          </a:p>
          <a:p>
            <a:pPr lvl="0"/>
            <a:r>
              <a:rPr lang="en-US" sz="2800" b="1" dirty="0"/>
              <a:t>65+ academic partners</a:t>
            </a:r>
          </a:p>
        </p:txBody>
      </p:sp>
    </p:spTree>
    <p:extLst>
      <p:ext uri="{BB962C8B-B14F-4D97-AF65-F5344CB8AC3E}">
        <p14:creationId xmlns:p14="http://schemas.microsoft.com/office/powerpoint/2010/main" val="299895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Mitacs by the Numbers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Mitacs?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41400"/>
            <a:ext cx="8053313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503238"/>
            <a:ext cx="3130210" cy="258762"/>
          </a:xfrm>
        </p:spPr>
        <p:txBody>
          <a:bodyPr>
            <a:noAutofit/>
          </a:bodyPr>
          <a:lstStyle/>
          <a:p>
            <a:r>
              <a:rPr lang="en-US" sz="2800" dirty="0"/>
              <a:t>Program growth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Mitacs?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146566" y="320623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Mitacs research projects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E641C61-A481-45F6-A4F7-DE860F5538D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842492" y="1058466"/>
          <a:ext cx="5701308" cy="5342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2625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Mitacs network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Mitacs?</a:t>
            </a:r>
          </a:p>
        </p:txBody>
      </p:sp>
      <p:sp>
        <p:nvSpPr>
          <p:cNvPr id="18" name="Content Placeholder 7"/>
          <p:cNvSpPr txBox="1">
            <a:spLocks/>
          </p:cNvSpPr>
          <p:nvPr/>
        </p:nvSpPr>
        <p:spPr>
          <a:xfrm>
            <a:off x="5791200" y="3487271"/>
            <a:ext cx="3200400" cy="2303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SzPct val="60000"/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800" b="1" dirty="0"/>
              <a:t>Small &amp; medium business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/>
              <a:t>Large business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/>
              <a:t>Not-for-profit organizations</a:t>
            </a: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381000" y="3426758"/>
            <a:ext cx="2819400" cy="2974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SzPct val="60000"/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Computer science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Engineering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Anthropology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Economics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Chemistry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Geography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Health sciences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Genetics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Social work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90165"/>
            <a:ext cx="81740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ontent Placeholder 7"/>
          <p:cNvSpPr txBox="1">
            <a:spLocks/>
          </p:cNvSpPr>
          <p:nvPr/>
        </p:nvSpPr>
        <p:spPr>
          <a:xfrm>
            <a:off x="2337391" y="3426758"/>
            <a:ext cx="2819400" cy="2897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SzPct val="60000"/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Forestry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History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Languages &amp; linguistics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Mathematics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Business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Education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Interactive arts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Psychology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And more…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11429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mocha\MITACS-Shared\Communications\TOOLS &amp; PRODUCTS FOR STAFF\Stock image library\Ideas &amp; innovation\24303301_light bul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2" y="868105"/>
            <a:ext cx="4313238" cy="496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Mitacs program goals</a:t>
            </a:r>
          </a:p>
        </p:txBody>
      </p:sp>
      <p:sp>
        <p:nvSpPr>
          <p:cNvPr id="7" name="Shape 4"/>
          <p:cNvSpPr/>
          <p:nvPr/>
        </p:nvSpPr>
        <p:spPr>
          <a:xfrm>
            <a:off x="2819400" y="2664849"/>
            <a:ext cx="1750721" cy="137190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endParaRPr lang="en-US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302920" y="1530603"/>
            <a:ext cx="4587493" cy="395579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Support flexible, collaborative research projects</a:t>
            </a:r>
          </a:p>
          <a:p>
            <a:r>
              <a:rPr lang="en-US" sz="2400" dirty="0"/>
              <a:t>Attract new funding</a:t>
            </a:r>
          </a:p>
          <a:p>
            <a:r>
              <a:rPr lang="en-US" sz="2400" dirty="0"/>
              <a:t>Maintain high-quality research </a:t>
            </a:r>
          </a:p>
          <a:p>
            <a:r>
              <a:rPr lang="en-US" sz="2400" dirty="0"/>
              <a:t>Support all disciplines</a:t>
            </a:r>
          </a:p>
          <a:p>
            <a:r>
              <a:rPr lang="en-US" sz="2400" dirty="0"/>
              <a:t>Support international research collaborations in Canada and abroad</a:t>
            </a:r>
          </a:p>
          <a:p>
            <a:r>
              <a:rPr lang="en-US" sz="2400" dirty="0"/>
              <a:t>Train graduates and postdocs for their careers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5563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304800"/>
            <a:ext cx="8839200" cy="411162"/>
          </a:xfrm>
        </p:spPr>
        <p:txBody>
          <a:bodyPr/>
          <a:lstStyle/>
          <a:p>
            <a:r>
              <a:rPr lang="en-US" dirty="0"/>
              <a:t>Building research collaborations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0400" y="914400"/>
            <a:ext cx="5638800" cy="3886200"/>
          </a:xfrm>
        </p:spPr>
        <p:txBody>
          <a:bodyPr>
            <a:noAutofit/>
          </a:bodyPr>
          <a:lstStyle/>
          <a:p>
            <a:r>
              <a:rPr lang="en-US" sz="2400" dirty="0"/>
              <a:t>Small and large-scale, multidisciplinary projects defined by industry or non-profit partner</a:t>
            </a:r>
          </a:p>
          <a:p>
            <a:r>
              <a:rPr lang="en-US" sz="2400" dirty="0"/>
              <a:t>From $15,000 to $2M+ in funding</a:t>
            </a:r>
          </a:p>
          <a:p>
            <a:r>
              <a:rPr lang="en-US" sz="2400" dirty="0"/>
              <a:t>Supports grad students and postdocs in all disciplines </a:t>
            </a:r>
          </a:p>
          <a:p>
            <a:r>
              <a:rPr lang="en-US" sz="2400" dirty="0"/>
              <a:t>Non-competitive: apply any time</a:t>
            </a:r>
          </a:p>
          <a:p>
            <a:r>
              <a:rPr lang="en-US" sz="2400" dirty="0"/>
              <a:t>Peer reviewed; quick turnaround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143000"/>
            <a:ext cx="1984891" cy="74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79239"/>
            <a:ext cx="1923865" cy="12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67" y="4986461"/>
            <a:ext cx="1774333" cy="12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130" y="4974477"/>
            <a:ext cx="1799179" cy="126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\\mocha\Comm-Staff\Marketing\Sales Tools\PowerPoint\Pics\Social Sciences ima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70" y="4986461"/>
            <a:ext cx="1799179" cy="125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018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" y="503238"/>
            <a:ext cx="8229600" cy="411162"/>
          </a:xfrm>
        </p:spPr>
        <p:txBody>
          <a:bodyPr/>
          <a:lstStyle/>
          <a:p>
            <a:r>
              <a:rPr lang="en-US" dirty="0"/>
              <a:t>Funding Model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6200" y="152400"/>
            <a:ext cx="3200400" cy="457200"/>
          </a:xfrm>
        </p:spPr>
        <p:txBody>
          <a:bodyPr/>
          <a:lstStyle/>
          <a:p>
            <a:r>
              <a:rPr lang="en-US" dirty="0"/>
              <a:t>Mitacs Accelerate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33781" y="1334636"/>
            <a:ext cx="1048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Standard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92976" y="1336479"/>
            <a:ext cx="4206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Cluster:  6 or &gt; internships &amp; 3 or &gt; interns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1705811"/>
            <a:ext cx="2604802" cy="2975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44" y="1828800"/>
            <a:ext cx="4276598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50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17199</TotalTime>
  <Words>1046</Words>
  <Application>Microsoft Office PowerPoint</Application>
  <PresentationFormat>On-screen Show (4:3)</PresentationFormat>
  <Paragraphs>221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Century Gothic</vt:lpstr>
      <vt:lpstr>Trebuchet MS</vt:lpstr>
      <vt:lpstr>Wingdings</vt:lpstr>
      <vt:lpstr>Office Theme</vt:lpstr>
      <vt:lpstr>PowerPoint Presentation</vt:lpstr>
      <vt:lpstr>Research talent supply chain</vt:lpstr>
      <vt:lpstr>Why Mitacs?</vt:lpstr>
      <vt:lpstr>Mitacs by the Numbers</vt:lpstr>
      <vt:lpstr>Program growth</vt:lpstr>
      <vt:lpstr>The Mitacs network</vt:lpstr>
      <vt:lpstr>Mitacs program goals</vt:lpstr>
      <vt:lpstr>Building research collaborations</vt:lpstr>
      <vt:lpstr>Funding Model</vt:lpstr>
      <vt:lpstr>Partners</vt:lpstr>
      <vt:lpstr>Partner’s Eligibility</vt:lpstr>
      <vt:lpstr>PowerPoint Presentation</vt:lpstr>
      <vt:lpstr>PowerPoint Presentation</vt:lpstr>
      <vt:lpstr>Two-way mobility opportunities</vt:lpstr>
      <vt:lpstr>International opportunities</vt:lpstr>
      <vt:lpstr>Globalink Research Internship</vt:lpstr>
      <vt:lpstr>International projects with companies</vt:lpstr>
      <vt:lpstr>Globalink Research Award</vt:lpstr>
      <vt:lpstr>What is needed: </vt:lpstr>
      <vt:lpstr>Find a Professor Abroad</vt:lpstr>
      <vt:lpstr>Professional development exclusively for researchers 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MITACS PowerPoint Deck</dc:title>
  <dc:creator>rdugas</dc:creator>
  <cp:lastModifiedBy>Rebecca Bourque</cp:lastModifiedBy>
  <cp:revision>718</cp:revision>
  <dcterms:created xsi:type="dcterms:W3CDTF">2011-06-07T20:25:01Z</dcterms:created>
  <dcterms:modified xsi:type="dcterms:W3CDTF">2018-09-07T14:30:01Z</dcterms:modified>
</cp:coreProperties>
</file>