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4"/>
  </p:sldMasterIdLst>
  <p:notesMasterIdLst>
    <p:notesMasterId r:id="rId17"/>
  </p:notesMasterIdLst>
  <p:sldIdLst>
    <p:sldId id="257" r:id="rId5"/>
    <p:sldId id="258" r:id="rId6"/>
    <p:sldId id="259" r:id="rId7"/>
    <p:sldId id="298" r:id="rId8"/>
    <p:sldId id="326" r:id="rId9"/>
    <p:sldId id="263" r:id="rId10"/>
    <p:sldId id="323" r:id="rId11"/>
    <p:sldId id="265" r:id="rId12"/>
    <p:sldId id="266" r:id="rId13"/>
    <p:sldId id="260" r:id="rId14"/>
    <p:sldId id="330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61BF553-23E3-4E4A-B0BD-6D5D29AA85EB}">
          <p14:sldIdLst>
            <p14:sldId id="257"/>
          </p14:sldIdLst>
        </p14:section>
        <p14:section name="Registration" id="{9B048B4B-F4D5-4F09-9133-4240CCC17B2A}">
          <p14:sldIdLst>
            <p14:sldId id="258"/>
            <p14:sldId id="259"/>
            <p14:sldId id="298"/>
            <p14:sldId id="326"/>
            <p14:sldId id="263"/>
            <p14:sldId id="323"/>
            <p14:sldId id="265"/>
            <p14:sldId id="266"/>
          </p14:sldIdLst>
        </p14:section>
        <p14:section name="Mobile" id="{A65683F1-7DD3-4865-8E42-AA9855F822E1}">
          <p14:sldIdLst>
            <p14:sldId id="260"/>
          </p14:sldIdLst>
        </p14:section>
        <p14:section name="International Students" id="{632D79DE-C29E-4662-A505-C64BE1F81747}">
          <p14:sldIdLst>
            <p14:sldId id="330"/>
          </p14:sldIdLst>
        </p14:section>
        <p14:section name="Support" id="{09CD1C2E-DD08-4DF9-8B67-B8E40BAC0EC8}">
          <p14:sldIdLst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c, Margaret (Nelson CAN)" initials="SM(C" lastIdx="5" clrIdx="0">
    <p:extLst>
      <p:ext uri="{19B8F6BF-5375-455C-9EA6-DF929625EA0E}">
        <p15:presenceInfo xmlns:p15="http://schemas.microsoft.com/office/powerpoint/2012/main" userId="S::margaret.sulc@nelson.com::32437f04-c1d0-4f4c-9d26-b202a5cf3aed" providerId="AD"/>
      </p:ext>
    </p:extLst>
  </p:cmAuthor>
  <p:cmAuthor id="2" name="Mearns, Christopher (Nelson CAN)" initials="MC" lastIdx="3" clrIdx="1">
    <p:extLst>
      <p:ext uri="{19B8F6BF-5375-455C-9EA6-DF929625EA0E}">
        <p15:presenceInfo xmlns:p15="http://schemas.microsoft.com/office/powerpoint/2012/main" userId="S::christopher.mearns@nelson.com::6b6e4b86-3dbc-4c2b-af3d-4c2cef9cef37" providerId="AD"/>
      </p:ext>
    </p:extLst>
  </p:cmAuthor>
  <p:cmAuthor id="3" name="Sulc, Margaret" initials="SM" lastIdx="3" clrIdx="2">
    <p:extLst>
      <p:ext uri="{19B8F6BF-5375-455C-9EA6-DF929625EA0E}">
        <p15:presenceInfo xmlns:p15="http://schemas.microsoft.com/office/powerpoint/2012/main" userId="Sulc, Margaret" providerId="None"/>
      </p:ext>
    </p:extLst>
  </p:cmAuthor>
  <p:cmAuthor id="4" name="Mearns, Chris" initials="MC" lastIdx="3" clrIdx="3">
    <p:extLst>
      <p:ext uri="{19B8F6BF-5375-455C-9EA6-DF929625EA0E}">
        <p15:presenceInfo xmlns:p15="http://schemas.microsoft.com/office/powerpoint/2012/main" userId="S::chris.mearns@cengage.com::e77488e3-259a-4bc2-a449-fa2c544af210" providerId="AD"/>
      </p:ext>
    </p:extLst>
  </p:cmAuthor>
  <p:cmAuthor id="5" name="Sulc, Margaret" initials="SM [2]" lastIdx="43" clrIdx="4">
    <p:extLst>
      <p:ext uri="{19B8F6BF-5375-455C-9EA6-DF929625EA0E}">
        <p15:presenceInfo xmlns:p15="http://schemas.microsoft.com/office/powerpoint/2012/main" userId="S::margaret.sulc@cengage.com::13ecaabe-291a-43c1-a069-af0a264a77ea" providerId="AD"/>
      </p:ext>
    </p:extLst>
  </p:cmAuthor>
  <p:cmAuthor id="6" name="Cilic, Maria" initials="CM" lastIdx="2" clrIdx="5">
    <p:extLst>
      <p:ext uri="{19B8F6BF-5375-455C-9EA6-DF929625EA0E}">
        <p15:presenceInfo xmlns:p15="http://schemas.microsoft.com/office/powerpoint/2012/main" userId="S::maria.cilic@cengage.com::81fd1a09-44be-49c6-92a1-fa053eff22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A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84BD-D55B-44BA-AEA4-CC9B948DA015}" type="datetimeFigureOut">
              <a:rPr lang="en-CA" smtClean="0"/>
              <a:t>2021-01-05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3649-DC4C-4781-9355-BB6D31AF6A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59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9610-2DBC-E542-B276-E3C970830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E3649-DC4C-4781-9355-BB6D31AF6A3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8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1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3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42B31-C08C-5242-ADFB-5D0C8B679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4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9F67A-4A6D-43CF-9E32-80A1C5BA749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78416-6AB5-8D44-A515-EAFA7766D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1039" y="0"/>
            <a:ext cx="51409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0" y="457201"/>
            <a:ext cx="6065520" cy="102615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079" y="2021840"/>
            <a:ext cx="6065521" cy="4517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8388B6-3149-504E-8A80-485D27141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27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B879B986-D9E4-6F4B-890D-E2B2D3A035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52249-A92B-EB43-8002-7F1BE9831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4357" y="2738102"/>
            <a:ext cx="5216313" cy="1026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AD6FD92-8BBF-CE49-975B-F3E5759078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0332" y="3764262"/>
            <a:ext cx="2060338" cy="4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CE12AD-AEF3-CB4B-B24C-077DACCE4C85}"/>
              </a:ext>
            </a:extLst>
          </p:cNvPr>
          <p:cNvGrpSpPr/>
          <p:nvPr userDrawn="1"/>
        </p:nvGrpSpPr>
        <p:grpSpPr>
          <a:xfrm>
            <a:off x="0" y="6113177"/>
            <a:ext cx="12192000" cy="751347"/>
            <a:chOff x="0" y="6103345"/>
            <a:chExt cx="12192000" cy="7513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8A7AEB-F058-1C46-9E20-4BE6CDDAE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6103345"/>
              <a:ext cx="12192000" cy="751347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17E565F-655F-1942-831D-2CF839E1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06943" y="6356350"/>
              <a:ext cx="1417553" cy="315012"/>
            </a:xfrm>
            <a:prstGeom prst="rect">
              <a:avLst/>
            </a:prstGeom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062C18-A05E-584D-AD68-383A7281B1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361" y="6287518"/>
              <a:ext cx="2087783" cy="41071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B33A93-043C-1847-9F4E-7EB726D14C69}"/>
                </a:ext>
              </a:extLst>
            </p:cNvPr>
            <p:cNvCxnSpPr/>
            <p:nvPr userDrawn="1"/>
          </p:nvCxnSpPr>
          <p:spPr>
            <a:xfrm>
              <a:off x="2489812" y="6356350"/>
              <a:ext cx="0" cy="3418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56F672-BC1E-564F-BF9C-BC161E0B54E4}"/>
              </a:ext>
            </a:extLst>
          </p:cNvPr>
          <p:cNvGrpSpPr/>
          <p:nvPr userDrawn="1"/>
        </p:nvGrpSpPr>
        <p:grpSpPr>
          <a:xfrm>
            <a:off x="0" y="6113177"/>
            <a:ext cx="12192000" cy="751347"/>
            <a:chOff x="0" y="6103345"/>
            <a:chExt cx="12192000" cy="7513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DC0DF6-BEBC-8843-A445-8B11A670F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6103345"/>
              <a:ext cx="12192000" cy="751347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3BCA508-0121-FE41-9D74-B6A2D5271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06943" y="6356350"/>
              <a:ext cx="1417553" cy="315012"/>
            </a:xfrm>
            <a:prstGeom prst="rect">
              <a:avLst/>
            </a:prstGeom>
          </p:spPr>
        </p:pic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D40D23D-071A-884B-830C-AD53B09B2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66361" y="6287518"/>
              <a:ext cx="2087783" cy="41071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A1992E-5E55-EB4E-BEC9-DD9057BE0285}"/>
                </a:ext>
              </a:extLst>
            </p:cNvPr>
            <p:cNvCxnSpPr/>
            <p:nvPr userDrawn="1"/>
          </p:nvCxnSpPr>
          <p:spPr>
            <a:xfrm>
              <a:off x="2489812" y="6356350"/>
              <a:ext cx="0" cy="3418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080" y="365126"/>
            <a:ext cx="11430000" cy="987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80" y="1820411"/>
            <a:ext cx="11430000" cy="4356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7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B879B986-D9E4-6F4B-890D-E2B2D3A03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4" r:id="rId2"/>
    <p:sldLayoutId id="214748397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accent2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info.cengage.com/internation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www.wevideo.com/view/18360043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engage.ca/student-support" TargetMode="External"/><Relationship Id="rId4" Type="http://schemas.openxmlformats.org/officeDocument/2006/relationships/hyperlink" Target="https://support.cengage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ebassign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ebassign.net/wa-auth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6BEB9-6FFA-8246-98C2-1EE8751A3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79" y="1783646"/>
            <a:ext cx="6065521" cy="4755268"/>
          </a:xfrm>
        </p:spPr>
        <p:txBody>
          <a:bodyPr anchor="ctr" anchorCtr="0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McMaster University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MATH 2C03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Key: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sng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mcmaster</a:t>
            </a:r>
            <a:r>
              <a:rPr lang="en-US" b="1" i="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9699 1336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Lia Bronsard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7CF31-1ADA-004B-A679-38CBBA8E7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1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2A69ED-3699-5640-8BB5-7DBBC305ACA2}"/>
              </a:ext>
            </a:extLst>
          </p:cNvPr>
          <p:cNvCxnSpPr>
            <a:cxnSpLocks/>
          </p:cNvCxnSpPr>
          <p:nvPr/>
        </p:nvCxnSpPr>
        <p:spPr>
          <a:xfrm>
            <a:off x="386079" y="1385887"/>
            <a:ext cx="6065521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4">
            <a:extLst>
              <a:ext uri="{FF2B5EF4-FFF2-40B4-BE49-F238E27FC236}">
                <a16:creationId xmlns:a16="http://schemas.microsoft.com/office/drawing/2014/main" id="{5A6B0524-66A6-6F43-B1D7-F8EA41C025EA}"/>
              </a:ext>
            </a:extLst>
          </p:cNvPr>
          <p:cNvSpPr/>
          <p:nvPr/>
        </p:nvSpPr>
        <p:spPr>
          <a:xfrm>
            <a:off x="1725357" y="342900"/>
            <a:ext cx="3386964" cy="936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Mobile and Go!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00854-6F97-EF40-9436-05C82CB67798}"/>
              </a:ext>
            </a:extLst>
          </p:cNvPr>
          <p:cNvSpPr txBox="1"/>
          <p:nvPr/>
        </p:nvSpPr>
        <p:spPr>
          <a:xfrm>
            <a:off x="386080" y="1177718"/>
            <a:ext cx="570991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free access to the </a:t>
            </a:r>
            <a:r>
              <a:rPr lang="en-U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Cengage Mobile App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With it, you get mobile access to all your Cengage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eTextbooks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endParaRPr lang="en-US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it in the App Store or Google Play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9D15E-B1E3-9145-B7F6-E0407904C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69" y="3067529"/>
            <a:ext cx="1306195" cy="426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8710A-D7E6-CB41-9CB6-0D19A5D2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3067529"/>
            <a:ext cx="1306195" cy="426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0E31F2-9AEC-6648-B363-A988D643A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64" y="1088921"/>
            <a:ext cx="2490186" cy="51816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BB7F50-7197-914E-8D01-AC54AA554DEB}"/>
              </a:ext>
            </a:extLst>
          </p:cNvPr>
          <p:cNvCxnSpPr>
            <a:cxnSpLocks/>
          </p:cNvCxnSpPr>
          <p:nvPr/>
        </p:nvCxnSpPr>
        <p:spPr>
          <a:xfrm>
            <a:off x="7467069" y="1164113"/>
            <a:ext cx="0" cy="44703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895BB407-9FC7-D04F-89FD-BF7A7481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649" y="1147309"/>
            <a:ext cx="1157706" cy="12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528" y="1079472"/>
            <a:ext cx="3950567" cy="33624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this link: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85C9"/>
              </a:buClr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info.cengage.com/international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option for your location to learn how to purchase your Cengage Canada materials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1991" y="884492"/>
            <a:ext cx="0" cy="50890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4A113BBF-E7DB-4C34-9A43-05BE64EB8412}"/>
              </a:ext>
            </a:extLst>
          </p:cNvPr>
          <p:cNvSpPr txBox="1">
            <a:spLocks/>
          </p:cNvSpPr>
          <p:nvPr/>
        </p:nvSpPr>
        <p:spPr>
          <a:xfrm>
            <a:off x="278520" y="390649"/>
            <a:ext cx="3950575" cy="987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Outside Canada?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A13986-E397-4E27-AD05-ED93BD907F2B}"/>
              </a:ext>
            </a:extLst>
          </p:cNvPr>
          <p:cNvGrpSpPr/>
          <p:nvPr/>
        </p:nvGrpSpPr>
        <p:grpSpPr>
          <a:xfrm>
            <a:off x="4910968" y="606438"/>
            <a:ext cx="6798100" cy="5089015"/>
            <a:chOff x="4910968" y="606438"/>
            <a:chExt cx="6798100" cy="5089015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4B95B9E7-72BC-4BB3-9841-685C9CCEB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0968" y="606438"/>
              <a:ext cx="6798100" cy="5089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DED1B9-015C-44A8-8A4F-EE182BC1AAEE}"/>
                </a:ext>
              </a:extLst>
            </p:cNvPr>
            <p:cNvSpPr txBox="1"/>
            <p:nvPr/>
          </p:nvSpPr>
          <p:spPr>
            <a:xfrm>
              <a:off x="6637260" y="1331631"/>
              <a:ext cx="3345516" cy="400110"/>
            </a:xfrm>
            <a:prstGeom prst="rect">
              <a:avLst/>
            </a:prstGeom>
            <a:solidFill>
              <a:srgbClr val="FFFE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3766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International 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00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Questions? We’re Here to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B986-D9E4-6F4B-890D-E2B2D3A035C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ECD709C-118E-6F4A-9C9F-679A73AF4862}"/>
              </a:ext>
            </a:extLst>
          </p:cNvPr>
          <p:cNvSpPr/>
          <p:nvPr/>
        </p:nvSpPr>
        <p:spPr>
          <a:xfrm>
            <a:off x="502774" y="1011007"/>
            <a:ext cx="11303145" cy="3687291"/>
          </a:xfrm>
          <a:prstGeom prst="roundRect">
            <a:avLst>
              <a:gd name="adj" fmla="val 2453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A55C29B-E8C0-514D-A2A5-CAC7B0447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55" y="2074950"/>
            <a:ext cx="2230622" cy="20220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83668E-CF41-2144-ACA4-5AF16D836BF7}"/>
              </a:ext>
            </a:extLst>
          </p:cNvPr>
          <p:cNvSpPr txBox="1"/>
          <p:nvPr/>
        </p:nvSpPr>
        <p:spPr>
          <a:xfrm>
            <a:off x="1242796" y="5004822"/>
            <a:ext cx="97064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Still Need Help?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rPr>
              <a:t>Contact Customer Support</a:t>
            </a:r>
            <a:r>
              <a:rPr lang="en-US" sz="2000" dirty="0">
                <a:solidFill>
                  <a:srgbClr val="003760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rPr>
              <a:t> at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https://support.cengage.ca/</a:t>
            </a:r>
            <a:endParaRPr lang="en-US" sz="2000" dirty="0">
              <a:solidFill>
                <a:srgbClr val="003760"/>
              </a:solidFill>
              <a:latin typeface="+mj-lt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63D27-6E46-2A40-AE98-B3FD7D1E865E}"/>
              </a:ext>
            </a:extLst>
          </p:cNvPr>
          <p:cNvSpPr txBox="1"/>
          <p:nvPr/>
        </p:nvSpPr>
        <p:spPr>
          <a:xfrm>
            <a:off x="1592943" y="1138919"/>
            <a:ext cx="918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our student support site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Cengage.ca/student-support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6DF60CF-DE37-4940-B6E1-D5E422330405}"/>
              </a:ext>
            </a:extLst>
          </p:cNvPr>
          <p:cNvSpPr/>
          <p:nvPr/>
        </p:nvSpPr>
        <p:spPr>
          <a:xfrm>
            <a:off x="492613" y="4782149"/>
            <a:ext cx="11303145" cy="1299279"/>
          </a:xfrm>
          <a:prstGeom prst="roundRect">
            <a:avLst>
              <a:gd name="adj" fmla="val 6863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FC50E9-D571-4F10-A8E7-BBE3FEEF21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4623" y="2074950"/>
            <a:ext cx="2228238" cy="2228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5DD58-3743-499E-9388-67838C167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607" y="2074950"/>
            <a:ext cx="4339156" cy="250681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1428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Get</a:t>
            </a:r>
            <a:r>
              <a:rPr lang="en-US" spc="-85"/>
              <a:t> </a:t>
            </a:r>
            <a:r>
              <a:rPr lang="en-US" spc="-5"/>
              <a:t>Access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00854-6F97-EF40-9436-05C82CB67798}"/>
              </a:ext>
            </a:extLst>
          </p:cNvPr>
          <p:cNvSpPr txBox="1"/>
          <p:nvPr/>
        </p:nvSpPr>
        <p:spPr>
          <a:xfrm>
            <a:off x="386082" y="1177718"/>
            <a:ext cx="36641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US" sz="2400" u="sng" dirty="0">
                <a:solidFill>
                  <a:srgbClr val="008E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webassig</a:t>
            </a:r>
            <a:r>
              <a:rPr lang="en-US" sz="2400" u="sng" dirty="0">
                <a:solidFill>
                  <a:srgbClr val="008E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n.com</a:t>
            </a:r>
            <a:r>
              <a:rPr lang="en-US" sz="2400" dirty="0">
                <a:solidFill>
                  <a:srgbClr val="008E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click ‘Enter Class Key.’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62666-6E7A-48CF-BC6A-2D0FAF9B2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813" y="1437631"/>
            <a:ext cx="7249978" cy="3559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FCCD685-CC2D-446E-9642-1466FF584414}"/>
              </a:ext>
            </a:extLst>
          </p:cNvPr>
          <p:cNvSpPr/>
          <p:nvPr/>
        </p:nvSpPr>
        <p:spPr>
          <a:xfrm>
            <a:off x="9729627" y="1510301"/>
            <a:ext cx="904126" cy="534256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5219BEB-EA0C-45EF-A6D3-705E56E1B346}"/>
              </a:ext>
            </a:extLst>
          </p:cNvPr>
          <p:cNvSpPr/>
          <p:nvPr/>
        </p:nvSpPr>
        <p:spPr>
          <a:xfrm>
            <a:off x="9883739" y="256854"/>
            <a:ext cx="606176" cy="1345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</a:t>
            </a:r>
            <a:r>
              <a:rPr lang="en-US" spc="-5" dirty="0"/>
              <a:t>n to </a:t>
            </a:r>
            <a:r>
              <a:rPr lang="en-US" dirty="0"/>
              <a:t>Your</a:t>
            </a:r>
            <a:r>
              <a:rPr lang="en-US" spc="-85" dirty="0"/>
              <a:t> </a:t>
            </a:r>
            <a:r>
              <a:rPr lang="en-US" spc="-5" dirty="0"/>
              <a:t>Account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FED8E-DF61-4619-8895-76AB1E88A1FB}"/>
              </a:ext>
            </a:extLst>
          </p:cNvPr>
          <p:cNvSpPr txBox="1"/>
          <p:nvPr/>
        </p:nvSpPr>
        <p:spPr>
          <a:xfrm>
            <a:off x="386082" y="1177718"/>
            <a:ext cx="366411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WebAssign, MindTap, or another Cengage platform before? You have an account.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New Account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090E419-7C68-4DD5-B5C3-02E7F4675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750" y="676861"/>
            <a:ext cx="3660103" cy="48154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" name="Line Callout 1 (Border and Accent Bar) 14">
            <a:extLst>
              <a:ext uri="{FF2B5EF4-FFF2-40B4-BE49-F238E27FC236}">
                <a16:creationId xmlns:a16="http://schemas.microsoft.com/office/drawing/2014/main" id="{D9A95858-36E9-49FC-9372-3600F27B1FDF}"/>
              </a:ext>
            </a:extLst>
          </p:cNvPr>
          <p:cNvSpPr/>
          <p:nvPr/>
        </p:nvSpPr>
        <p:spPr>
          <a:xfrm>
            <a:off x="10067654" y="3229510"/>
            <a:ext cx="366666" cy="386136"/>
          </a:xfrm>
          <a:prstGeom prst="accentBorderCallout1">
            <a:avLst>
              <a:gd name="adj1" fmla="val 18750"/>
              <a:gd name="adj2" fmla="val -8333"/>
              <a:gd name="adj3" fmla="val -27093"/>
              <a:gd name="adj4" fmla="val -105321"/>
            </a:avLst>
          </a:prstGeom>
          <a:ln>
            <a:tailEnd type="oval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Callout 1 (Border and Accent Bar) 14">
            <a:extLst>
              <a:ext uri="{FF2B5EF4-FFF2-40B4-BE49-F238E27FC236}">
                <a16:creationId xmlns:a16="http://schemas.microsoft.com/office/drawing/2014/main" id="{5026F17A-54B4-4C06-ACBA-DAD3AA4504E6}"/>
              </a:ext>
            </a:extLst>
          </p:cNvPr>
          <p:cNvSpPr/>
          <p:nvPr/>
        </p:nvSpPr>
        <p:spPr>
          <a:xfrm>
            <a:off x="7588282" y="5731279"/>
            <a:ext cx="366666" cy="386136"/>
          </a:xfrm>
          <a:prstGeom prst="accentBorderCallout1">
            <a:avLst>
              <a:gd name="adj1" fmla="val 18750"/>
              <a:gd name="adj2" fmla="val -8333"/>
              <a:gd name="adj3" fmla="val -97828"/>
              <a:gd name="adj4" fmla="val 176449"/>
            </a:avLst>
          </a:prstGeom>
          <a:ln>
            <a:tailEnd type="oval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3603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Users – Create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B986-D9E4-6F4B-890D-E2B2D3A035C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00854-6F97-EF40-9436-05C82CB67798}"/>
              </a:ext>
            </a:extLst>
          </p:cNvPr>
          <p:cNvSpPr txBox="1"/>
          <p:nvPr/>
        </p:nvSpPr>
        <p:spPr>
          <a:xfrm>
            <a:off x="386081" y="1177718"/>
            <a:ext cx="5147820" cy="4767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Account Information form.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85C9"/>
              </a:buClr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We suggest you use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 school issued email address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and your full name – no nicknames.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Click Create Account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85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Check your email for the verification email from Cengage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85C9"/>
              </a:buClr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Check your junk/spam folder if you can’t find it at first.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D3D618-B863-4AA7-A863-1674FCE6424D}"/>
              </a:ext>
            </a:extLst>
          </p:cNvPr>
          <p:cNvGrpSpPr/>
          <p:nvPr/>
        </p:nvGrpSpPr>
        <p:grpSpPr>
          <a:xfrm>
            <a:off x="7386742" y="136525"/>
            <a:ext cx="2576497" cy="6507647"/>
            <a:chOff x="7386742" y="136525"/>
            <a:chExt cx="2576497" cy="6507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560B2C-0A85-4DD7-AF3C-6D4CF550F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6742" y="136525"/>
              <a:ext cx="2576497" cy="650764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110B92-8884-4C91-A3EA-DAF06ED2000A}"/>
                </a:ext>
              </a:extLst>
            </p:cNvPr>
            <p:cNvSpPr/>
            <p:nvPr/>
          </p:nvSpPr>
          <p:spPr>
            <a:xfrm>
              <a:off x="7674796" y="1715783"/>
              <a:ext cx="1000194" cy="17466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46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5C6C0C-AF17-0540-828D-0F6DB00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Enter Class Key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686E-69D1-DB4C-993F-F88C1CCA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00854-6F97-EF40-9436-05C82CB67798}"/>
              </a:ext>
            </a:extLst>
          </p:cNvPr>
          <p:cNvSpPr txBox="1"/>
          <p:nvPr/>
        </p:nvSpPr>
        <p:spPr>
          <a:xfrm>
            <a:off x="386082" y="1177718"/>
            <a:ext cx="3664118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 in your class key &amp; click “Register”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</a:pPr>
            <a:r>
              <a:rPr lang="en-US" sz="2400" b="1" i="0" u="sng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mcmaster</a:t>
            </a:r>
            <a:r>
              <a:rPr lang="en-US" sz="2400" b="1" i="0" u="sng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9699 1336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8ED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course information that displays is correct and click “Confirm to Register”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68D8D-1AC5-4057-9811-4DCE7ECF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52" y="858969"/>
            <a:ext cx="4388246" cy="2154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453D1-FEA8-4CB4-B773-00B1C837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142" y="3429000"/>
            <a:ext cx="4699938" cy="2288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035B7C2-E3C6-4C03-97F3-58DFF6E66347}"/>
              </a:ext>
            </a:extLst>
          </p:cNvPr>
          <p:cNvSpPr/>
          <p:nvPr/>
        </p:nvSpPr>
        <p:spPr>
          <a:xfrm>
            <a:off x="7839182" y="2408824"/>
            <a:ext cx="832207" cy="381395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9F99EF-6BE5-4893-AE52-548ADFCFFE9D}"/>
              </a:ext>
            </a:extLst>
          </p:cNvPr>
          <p:cNvSpPr/>
          <p:nvPr/>
        </p:nvSpPr>
        <p:spPr>
          <a:xfrm>
            <a:off x="10097785" y="5129763"/>
            <a:ext cx="1532561" cy="449104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939D6F-65E4-4912-B82A-121128859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57" y="549380"/>
            <a:ext cx="7040690" cy="5497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290" y="465119"/>
            <a:ext cx="3696605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Options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that you have accessed your WebAssign account, you have a 14-day grace period from the start of classes before you must enter your access code as proof of purchase.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538163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Clicking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Purchase Access Now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will allow you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j-lt"/>
                <a:ea typeface="Calibri" panose="020F0502020204030204" pitchFamily="34" charset="0"/>
              </a:rPr>
              <a:t>A)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Purchase an access code if you haven’t purchased one yet, or </a:t>
            </a:r>
          </a:p>
          <a:p>
            <a:r>
              <a:rPr lang="en-US" b="1" dirty="0">
                <a:latin typeface="+mj-lt"/>
                <a:ea typeface="Calibri" panose="020F0502020204030204" pitchFamily="34" charset="0"/>
              </a:rPr>
              <a:t>B)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Enter an access code if you have purchased it already</a:t>
            </a:r>
            <a:endParaRPr lang="en-US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9868" y="465119"/>
            <a:ext cx="0" cy="50890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32828B4-AF81-4B5F-A090-95134F45E7A2}"/>
              </a:ext>
            </a:extLst>
          </p:cNvPr>
          <p:cNvSpPr/>
          <p:nvPr/>
        </p:nvSpPr>
        <p:spPr>
          <a:xfrm>
            <a:off x="9637160" y="1407560"/>
            <a:ext cx="1880170" cy="719191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44" y="212270"/>
            <a:ext cx="63483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67"/>
              </a:spcAft>
            </a:pPr>
            <a:r>
              <a:rPr lang="en-US" sz="3200" b="1" dirty="0">
                <a:solidFill>
                  <a:srgbClr val="00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Redeem or Purchase Access</a:t>
            </a:r>
            <a:endParaRPr lang="en-US" sz="1467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0009" y="3545374"/>
            <a:ext cx="1108365" cy="156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Callout 1 (Border and Accent Bar) 13"/>
          <p:cNvSpPr/>
          <p:nvPr/>
        </p:nvSpPr>
        <p:spPr>
          <a:xfrm>
            <a:off x="2666082" y="4990826"/>
            <a:ext cx="1580759" cy="697645"/>
          </a:xfrm>
          <a:prstGeom prst="accentBorderCallout1">
            <a:avLst>
              <a:gd name="adj1" fmla="val 18750"/>
              <a:gd name="adj2" fmla="val -8333"/>
              <a:gd name="adj3" fmla="val -52792"/>
              <a:gd name="adj4" fmla="val -42755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Access Code Card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7C65ED-B76E-43A3-9A5A-FAFE66700F11}"/>
              </a:ext>
            </a:extLst>
          </p:cNvPr>
          <p:cNvGrpSpPr/>
          <p:nvPr/>
        </p:nvGrpSpPr>
        <p:grpSpPr>
          <a:xfrm>
            <a:off x="2900141" y="991518"/>
            <a:ext cx="6850282" cy="3309840"/>
            <a:chOff x="4802396" y="1354706"/>
            <a:chExt cx="6850282" cy="33098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9382D00-5851-488A-83F1-AA4399E65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452" t="23121" r="13765" b="20505"/>
            <a:stretch/>
          </p:blipFill>
          <p:spPr>
            <a:xfrm>
              <a:off x="4802396" y="1354706"/>
              <a:ext cx="6850282" cy="330984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DEEC79-3EF6-48C3-8690-CBAA79E70959}"/>
                </a:ext>
              </a:extLst>
            </p:cNvPr>
            <p:cNvSpPr/>
            <p:nvPr/>
          </p:nvSpPr>
          <p:spPr>
            <a:xfrm>
              <a:off x="6607990" y="1780339"/>
              <a:ext cx="1250022" cy="133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253C6335-D470-4716-868C-43B0882871EB}"/>
              </a:ext>
            </a:extLst>
          </p:cNvPr>
          <p:cNvSpPr/>
          <p:nvPr/>
        </p:nvSpPr>
        <p:spPr>
          <a:xfrm flipH="1">
            <a:off x="9535520" y="2762517"/>
            <a:ext cx="2491227" cy="1538841"/>
          </a:xfrm>
          <a:prstGeom prst="accentBorderCallout1">
            <a:avLst>
              <a:gd name="adj1" fmla="val 18750"/>
              <a:gd name="adj2" fmla="val -8333"/>
              <a:gd name="adj3" fmla="val 63126"/>
              <a:gd name="adj4" fmla="val 11974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Purchase access HERE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878F6-F92C-469A-9F99-048BB3D4D2C6}"/>
              </a:ext>
            </a:extLst>
          </p:cNvPr>
          <p:cNvSpPr txBox="1"/>
          <p:nvPr/>
        </p:nvSpPr>
        <p:spPr>
          <a:xfrm>
            <a:off x="165253" y="991518"/>
            <a:ext cx="2500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purchased access from another source (ex: your campus bookstore) or have an access code card,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nter it into the box and click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Redeem.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D6B1A-11E1-4D16-837C-584A6174069D}"/>
              </a:ext>
            </a:extLst>
          </p:cNvPr>
          <p:cNvSpPr txBox="1"/>
          <p:nvPr/>
        </p:nvSpPr>
        <p:spPr>
          <a:xfrm>
            <a:off x="4705735" y="4753349"/>
            <a:ext cx="695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purchase from Cengage.ca, make sure you use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same email address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you did to login to WebAssign.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access code will be automatically applied to your account.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3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67" y="59262"/>
            <a:ext cx="3234267" cy="635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67"/>
              </a:spcAft>
            </a:pPr>
            <a:r>
              <a:rPr lang="en-US" sz="3200" b="1" dirty="0">
                <a:solidFill>
                  <a:srgbClr val="00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You’re All Set!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That’s it! You’ve successfully registered for 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WebAssign!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course that has been set up for you by your instructor(s) appears on your personalized homepage.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the homepage you can access: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Your Assignments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Your eBook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Your Grades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have more than one course, simply select the course you want to work with from the pull-down menu.</a:t>
            </a:r>
          </a:p>
          <a:p>
            <a:pPr>
              <a:spcAft>
                <a:spcPts val="1333"/>
              </a:spcAft>
            </a:pPr>
            <a:endParaRPr lang="en-US" sz="1867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05641" y="465119"/>
            <a:ext cx="0" cy="50890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2C9AC7-8F1C-4DD3-9BCB-6508F3A3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046" y="318977"/>
            <a:ext cx="7444287" cy="5950688"/>
          </a:xfrm>
          <a:prstGeom prst="rect">
            <a:avLst/>
          </a:prstGeom>
        </p:spPr>
      </p:pic>
      <p:sp>
        <p:nvSpPr>
          <p:cNvPr id="21" name="Line Callout 1 (Border and Accent Bar) 9">
            <a:extLst>
              <a:ext uri="{FF2B5EF4-FFF2-40B4-BE49-F238E27FC236}">
                <a16:creationId xmlns:a16="http://schemas.microsoft.com/office/drawing/2014/main" id="{9F821284-AD33-4D26-BBE0-9A20D780663C}"/>
              </a:ext>
            </a:extLst>
          </p:cNvPr>
          <p:cNvSpPr/>
          <p:nvPr/>
        </p:nvSpPr>
        <p:spPr>
          <a:xfrm>
            <a:off x="2930689" y="3601409"/>
            <a:ext cx="342475" cy="225473"/>
          </a:xfrm>
          <a:prstGeom prst="accentBorderCallout1">
            <a:avLst>
              <a:gd name="adj1" fmla="val 18750"/>
              <a:gd name="adj2" fmla="val -8333"/>
              <a:gd name="adj3" fmla="val -676589"/>
              <a:gd name="adj4" fmla="val 438498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3" name="Line Callout 1 (Border and Accent Bar) 9">
            <a:extLst>
              <a:ext uri="{FF2B5EF4-FFF2-40B4-BE49-F238E27FC236}">
                <a16:creationId xmlns:a16="http://schemas.microsoft.com/office/drawing/2014/main" id="{F4A9224C-F0F4-4CC8-93BD-114703A18A78}"/>
              </a:ext>
            </a:extLst>
          </p:cNvPr>
          <p:cNvSpPr/>
          <p:nvPr/>
        </p:nvSpPr>
        <p:spPr>
          <a:xfrm>
            <a:off x="2930920" y="4095814"/>
            <a:ext cx="364107" cy="225473"/>
          </a:xfrm>
          <a:prstGeom prst="accentBorderCallout1">
            <a:avLst>
              <a:gd name="adj1" fmla="val 18750"/>
              <a:gd name="adj2" fmla="val -8333"/>
              <a:gd name="adj3" fmla="val -1293067"/>
              <a:gd name="adj4" fmla="val 1251452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5" name="Line Callout 1 (Border and Accent Bar) 9">
            <a:extLst>
              <a:ext uri="{FF2B5EF4-FFF2-40B4-BE49-F238E27FC236}">
                <a16:creationId xmlns:a16="http://schemas.microsoft.com/office/drawing/2014/main" id="{AB5A6ACD-3272-4B09-9999-C17FD0037347}"/>
              </a:ext>
            </a:extLst>
          </p:cNvPr>
          <p:cNvSpPr/>
          <p:nvPr/>
        </p:nvSpPr>
        <p:spPr>
          <a:xfrm>
            <a:off x="2930919" y="4590219"/>
            <a:ext cx="364107" cy="225473"/>
          </a:xfrm>
          <a:prstGeom prst="accentBorderCallout1">
            <a:avLst>
              <a:gd name="adj1" fmla="val 18750"/>
              <a:gd name="adj2" fmla="val -8333"/>
              <a:gd name="adj3" fmla="val -338884"/>
              <a:gd name="adj4" fmla="val 418602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8652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44BC91-DE45-4942-9CB3-F36C8227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154" y="1412422"/>
            <a:ext cx="6164346" cy="3706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098" y="1099603"/>
            <a:ext cx="4017617" cy="352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67"/>
              </a:spcAft>
            </a:pPr>
            <a:r>
              <a:rPr lang="en-US" sz="3200" b="1" dirty="0">
                <a:solidFill>
                  <a:srgbClr val="00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Returning to Access WebAssign</a:t>
            </a:r>
          </a:p>
          <a:p>
            <a:pPr>
              <a:spcAft>
                <a:spcPts val="2667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into your account with your username and password here:</a:t>
            </a:r>
          </a:p>
          <a:p>
            <a:pPr>
              <a:spcAft>
                <a:spcPts val="1333"/>
              </a:spcAft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https://www.webassign.net/wa-auth/login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33300" y="509053"/>
            <a:ext cx="0" cy="50890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56FEADD-4C18-442F-9879-80472D6E36C7}"/>
              </a:ext>
            </a:extLst>
          </p:cNvPr>
          <p:cNvSpPr/>
          <p:nvPr/>
        </p:nvSpPr>
        <p:spPr>
          <a:xfrm>
            <a:off x="7479586" y="2568539"/>
            <a:ext cx="904125" cy="123290"/>
          </a:xfrm>
          <a:prstGeom prst="rect">
            <a:avLst/>
          </a:prstGeom>
          <a:solidFill>
            <a:srgbClr val="FAFFBD"/>
          </a:solidFill>
          <a:ln>
            <a:solidFill>
              <a:srgbClr val="FAF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98D014-2D86-4348-9C02-D530FEBF4F14}"/>
              </a:ext>
            </a:extLst>
          </p:cNvPr>
          <p:cNvSpPr/>
          <p:nvPr/>
        </p:nvSpPr>
        <p:spPr>
          <a:xfrm>
            <a:off x="7479586" y="2844229"/>
            <a:ext cx="904125" cy="123290"/>
          </a:xfrm>
          <a:prstGeom prst="rect">
            <a:avLst/>
          </a:prstGeom>
          <a:solidFill>
            <a:srgbClr val="FAFFBD"/>
          </a:solidFill>
          <a:ln>
            <a:solidFill>
              <a:srgbClr val="FAF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8FB7B20-0595-4F0C-8093-FAC0AA4FEAAF}"/>
              </a:ext>
            </a:extLst>
          </p:cNvPr>
          <p:cNvSpPr/>
          <p:nvPr/>
        </p:nvSpPr>
        <p:spPr>
          <a:xfrm>
            <a:off x="5949108" y="3053560"/>
            <a:ext cx="1694126" cy="29556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292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ENGA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5C9"/>
      </a:accent1>
      <a:accent2>
        <a:srgbClr val="003865"/>
      </a:accent2>
      <a:accent3>
        <a:srgbClr val="E00045"/>
      </a:accent3>
      <a:accent4>
        <a:srgbClr val="FC4C02"/>
      </a:accent4>
      <a:accent5>
        <a:srgbClr val="FFC72C"/>
      </a:accent5>
      <a:accent6>
        <a:srgbClr val="8DC53E"/>
      </a:accent6>
      <a:hlink>
        <a:srgbClr val="0082CA"/>
      </a:hlink>
      <a:folHlink>
        <a:srgbClr val="92278F"/>
      </a:folHlink>
    </a:clrScheme>
    <a:fontScheme name="Open Sans">
      <a:majorFont>
        <a:latin typeface="Open Sans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Open Sans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gage-ppt-template-16.9" id="{E51CC5E3-AB1A-4541-B4A2-2EB33D4DBD63}" vid="{98A154BE-F1CF-F644-AAA2-69E6BE6E0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37EE1BBF43F4681D3BBC3240A8DA1" ma:contentTypeVersion="13" ma:contentTypeDescription="Create a new document." ma:contentTypeScope="" ma:versionID="b0c3064ad64186098b78f6333fef2dd6">
  <xsd:schema xmlns:xsd="http://www.w3.org/2001/XMLSchema" xmlns:xs="http://www.w3.org/2001/XMLSchema" xmlns:p="http://schemas.microsoft.com/office/2006/metadata/properties" xmlns:ns3="9a1f1df1-a5c2-4f3a-bf0a-2afcc71f62f6" xmlns:ns4="1ad3d826-8ded-4f5f-ba3d-2691e45b3e15" targetNamespace="http://schemas.microsoft.com/office/2006/metadata/properties" ma:root="true" ma:fieldsID="b214e43571292dafee6074fc4a767a33" ns3:_="" ns4:_="">
    <xsd:import namespace="9a1f1df1-a5c2-4f3a-bf0a-2afcc71f62f6"/>
    <xsd:import namespace="1ad3d826-8ded-4f5f-ba3d-2691e45b3e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f1df1-a5c2-4f3a-bf0a-2afcc71f62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3d826-8ded-4f5f-ba3d-2691e45b3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2D818-D70D-436B-9097-B76993AC2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0B660-4FBA-4915-AA81-4664AC23E4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E119F7-84F1-493A-A008-8DF3C9632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f1df1-a5c2-4f3a-bf0a-2afcc71f62f6"/>
    <ds:schemaRef ds:uri="1ad3d826-8ded-4f5f-ba3d-2691e45b3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514</Words>
  <Application>Microsoft Office PowerPoint</Application>
  <PresentationFormat>Widescreen</PresentationFormat>
  <Paragraphs>81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</vt:lpstr>
      <vt:lpstr>Calibri</vt:lpstr>
      <vt:lpstr>Open Sans</vt:lpstr>
      <vt:lpstr>Open Sans Semibold</vt:lpstr>
      <vt:lpstr>3_Office Theme</vt:lpstr>
      <vt:lpstr>PowerPoint Presentation</vt:lpstr>
      <vt:lpstr>Get Access</vt:lpstr>
      <vt:lpstr>Login to Your Account</vt:lpstr>
      <vt:lpstr>New Users – Create Account</vt:lpstr>
      <vt:lpstr>Enter Class Key</vt:lpstr>
      <vt:lpstr>PowerPoint Presentation</vt:lpstr>
      <vt:lpstr>PowerPoint Presentation</vt:lpstr>
      <vt:lpstr>PowerPoint Presentation</vt:lpstr>
      <vt:lpstr>PowerPoint Presentation</vt:lpstr>
      <vt:lpstr>Get Mobile and Go!</vt:lpstr>
      <vt:lpstr>PowerPoint Presentation</vt:lpstr>
      <vt:lpstr>Have Questions? We’re Here to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Sulc, Margaret (Nelson CAN)</dc:creator>
  <cp:lastModifiedBy>Ratnarajah, Kelcieya</cp:lastModifiedBy>
  <cp:revision>30</cp:revision>
  <dcterms:created xsi:type="dcterms:W3CDTF">2020-07-20T13:33:06Z</dcterms:created>
  <dcterms:modified xsi:type="dcterms:W3CDTF">2021-01-05T14:38:30Z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0x01010081E37EE1BBF43F4681D3BBC3240A8DA1</vt:lpwstr>
  </property>
</Properties>
</file>