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3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1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682CDE-5B29-FA40-ACB9-8CA204D1B02F}"/>
              </a:ext>
            </a:extLst>
          </p:cNvPr>
          <p:cNvSpPr>
            <a:spLocks noChangeAspect="1"/>
          </p:cNvSpPr>
          <p:nvPr userDrawn="1"/>
        </p:nvSpPr>
        <p:spPr>
          <a:xfrm>
            <a:off x="441330" y="702156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89905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1330" y="702156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89905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4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4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E4B5DE-CE4D-2E47-89EE-AF7AC64C8FA4}"/>
              </a:ext>
            </a:extLst>
          </p:cNvPr>
          <p:cNvSpPr>
            <a:spLocks noChangeAspect="1"/>
          </p:cNvSpPr>
          <p:nvPr userDrawn="1"/>
        </p:nvSpPr>
        <p:spPr>
          <a:xfrm>
            <a:off x="441330" y="702156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0263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8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9BF285-FCB8-484F-B518-25B5B1606EBF}"/>
              </a:ext>
            </a:extLst>
          </p:cNvPr>
          <p:cNvSpPr>
            <a:spLocks noChangeAspect="1"/>
          </p:cNvSpPr>
          <p:nvPr userDrawn="1"/>
        </p:nvSpPr>
        <p:spPr>
          <a:xfrm>
            <a:off x="441330" y="702156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80263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9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CD8A52-27AB-A14E-A28A-1CAEF5BE5CD3}"/>
              </a:ext>
            </a:extLst>
          </p:cNvPr>
          <p:cNvSpPr>
            <a:spLocks noChangeAspect="1"/>
          </p:cNvSpPr>
          <p:nvPr userDrawn="1"/>
        </p:nvSpPr>
        <p:spPr>
          <a:xfrm>
            <a:off x="441330" y="702156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1191" y="80263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0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8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316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1397" y="297707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77010" y="294150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576693" y="297707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6ED94E-08E2-ED43-8DE5-EF16B564A3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3001" y="80284"/>
            <a:ext cx="624840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0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EF161-D4CD-DD49-B98E-3FE8200EB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B427F-051F-B248-8E4A-AE579800B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Implementing Mean Reverting Strategies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21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E2CD6-6F4A-4B44-B456-E30D099F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Bollinger Bands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8A6A6-0C21-9845-9EF4-0A5606445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250892"/>
            <a:ext cx="5393100" cy="442084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Enter market when price deviates by more than </a:t>
            </a:r>
            <a:r>
              <a:rPr lang="en-CA" i="1" dirty="0" err="1"/>
              <a:t>entryZscore</a:t>
            </a:r>
            <a:r>
              <a:rPr lang="en-CA" dirty="0"/>
              <a:t> standard deviations from the mean</a:t>
            </a:r>
          </a:p>
          <a:p>
            <a:pPr lvl="0"/>
            <a:r>
              <a:rPr lang="en-CA" i="1" dirty="0" err="1"/>
              <a:t>entryZscore</a:t>
            </a:r>
            <a:r>
              <a:rPr lang="en-CA" dirty="0"/>
              <a:t> is a free parameter to be optimized in a trading set and standard deviation and mean are to be computed within a look back period </a:t>
            </a:r>
          </a:p>
          <a:p>
            <a:pPr lvl="0"/>
            <a:r>
              <a:rPr lang="en-CA" dirty="0"/>
              <a:t>Exit market when price mean reverts to </a:t>
            </a:r>
            <a:r>
              <a:rPr lang="en-CA" i="1" dirty="0" err="1"/>
              <a:t>exitZscore</a:t>
            </a:r>
            <a:r>
              <a:rPr lang="en-CA" dirty="0"/>
              <a:t> standard deviations from the mean where </a:t>
            </a:r>
            <a:r>
              <a:rPr lang="en-CA" i="1" dirty="0" err="1"/>
              <a:t>entryZscore</a:t>
            </a:r>
            <a:r>
              <a:rPr lang="en-CA" i="1" dirty="0"/>
              <a:t> &gt; </a:t>
            </a:r>
            <a:r>
              <a:rPr lang="en-CA" i="1" dirty="0" err="1"/>
              <a:t>exitZscore</a:t>
            </a:r>
            <a:endParaRPr lang="en-CA" dirty="0"/>
          </a:p>
          <a:p>
            <a:pPr lvl="0"/>
            <a:r>
              <a:rPr lang="en-CA" dirty="0"/>
              <a:t>Used to analyze market volatility</a:t>
            </a:r>
          </a:p>
          <a:p>
            <a:pPr lvl="0"/>
            <a:r>
              <a:rPr lang="en-CA" dirty="0"/>
              <a:t> “Riding the Bands”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D67273-099E-9343-A3D9-2E82FDA2F7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6001" y="2250893"/>
            <a:ext cx="4911880" cy="36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2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850BF-16CF-B741-BD73-484AF9A8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Scaling In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0DC70-64BD-F14C-95E3-5FDCDF77A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2047511"/>
            <a:ext cx="11029616" cy="3922984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As the price of an asset falls and deviates further from its mean, the potential profit to be reaped from an eventual reversal also increases</a:t>
            </a:r>
          </a:p>
          <a:p>
            <a:pPr lvl="0"/>
            <a:r>
              <a:rPr lang="en-CA" sz="2800" dirty="0"/>
              <a:t>Set a target price and invest in increments until the stock falls below that price </a:t>
            </a:r>
          </a:p>
          <a:p>
            <a:pPr lvl="0"/>
            <a:r>
              <a:rPr lang="en-CA" sz="2800" dirty="0"/>
              <a:t>Continue to buy until the trade size is reached</a:t>
            </a:r>
          </a:p>
          <a:p>
            <a:pPr lvl="0"/>
            <a:r>
              <a:rPr lang="en-CA" sz="2800" dirty="0"/>
              <a:t>Aim is to lower the average purchasing price </a:t>
            </a:r>
          </a:p>
          <a:p>
            <a:pPr lvl="0"/>
            <a:r>
              <a:rPr lang="en-CA" sz="2800" dirty="0"/>
              <a:t>If stock price does not come back to target price we end up purchasing a losing stock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02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C5F0-B1A5-BD4D-A573-FF21019F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</a:t>
            </a:r>
            <a:r>
              <a:rPr lang="en-US" sz="3600" b="1" u="sng" dirty="0"/>
              <a:t>Kalman filters?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6E37F7-5971-8C4B-B7CB-9FBC8948AB0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1192" y="2074405"/>
                <a:ext cx="11029616" cy="4048489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CA" sz="2800" dirty="0"/>
                  <a:t>Suppose we have a portfolio with two stocks Y and X and we want to find the optimal hedge ratio between them,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sz="2800" dirty="0"/>
              </a:p>
              <a:p>
                <a:pPr lvl="0"/>
                <a:r>
                  <a:rPr lang="en-CA" sz="2800" dirty="0"/>
                  <a:t>The method using eigenvectors (Johansen test) and regression can ONLY be applicable when price series are stationary and cointegrating which rarely occurs</a:t>
                </a:r>
              </a:p>
              <a:p>
                <a:pPr lvl="0"/>
                <a:r>
                  <a:rPr lang="en-CA" sz="2800" dirty="0"/>
                  <a:t>Kalman filtering is a linear algorithm used for optimization. It updates the expected value of a CURRENT variable given the LATEST observation variable.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6E37F7-5971-8C4B-B7CB-9FBC8948A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1192" y="2074405"/>
                <a:ext cx="11029616" cy="4048489"/>
              </a:xfrm>
              <a:blipFill>
                <a:blip r:embed="rId2"/>
                <a:stretch>
                  <a:fillRect l="-690" t="-1250" r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84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8853-18EA-3745-9080-46F12F77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Assumptions of Kalman filters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A063E-C6DB-9545-833A-04F58DE2B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2092333"/>
            <a:ext cx="11029616" cy="3806443"/>
          </a:xfrm>
        </p:spPr>
        <p:txBody>
          <a:bodyPr>
            <a:normAutofit/>
          </a:bodyPr>
          <a:lstStyle/>
          <a:p>
            <a:pPr lvl="0"/>
            <a:r>
              <a:rPr lang="en-CA" sz="2800" dirty="0"/>
              <a:t>It is linear because it assumes the observable variable is a function of the hidden variable with noise</a:t>
            </a:r>
          </a:p>
          <a:p>
            <a:pPr lvl="0"/>
            <a:r>
              <a:rPr lang="en-CA" sz="2800" dirty="0"/>
              <a:t>Assumes hidden variable is a function of itself at time </a:t>
            </a:r>
            <a:r>
              <a:rPr lang="en-CA" sz="2800" i="1" dirty="0"/>
              <a:t>t-1</a:t>
            </a:r>
            <a:r>
              <a:rPr lang="en-CA" sz="2800" dirty="0"/>
              <a:t> with noise and the noise follows a normal distribution </a:t>
            </a:r>
          </a:p>
          <a:p>
            <a:pPr lvl="0"/>
            <a:r>
              <a:rPr lang="en-CA" sz="2800" dirty="0"/>
              <a:t>Linear optimization</a:t>
            </a:r>
          </a:p>
          <a:p>
            <a:pPr lvl="0"/>
            <a:endParaRPr lang="en-CA" sz="2000" dirty="0"/>
          </a:p>
          <a:p>
            <a:endParaRPr lang="en-US" sz="2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AD118C-ED48-5743-85DC-CC59DDCC0F49}"/>
              </a:ext>
            </a:extLst>
          </p:cNvPr>
          <p:cNvSpPr txBox="1">
            <a:spLocks/>
          </p:cNvSpPr>
          <p:nvPr/>
        </p:nvSpPr>
        <p:spPr>
          <a:xfrm>
            <a:off x="581192" y="2092334"/>
            <a:ext cx="5393100" cy="29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8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42B6-734F-7647-A3F3-F5DB375F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Applications of Kalman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9EAB1A-F16B-A04D-906D-28D45F5AEF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1192" y="2092334"/>
                <a:ext cx="11029616" cy="3976772"/>
              </a:xfrm>
            </p:spPr>
            <p:txBody>
              <a:bodyPr/>
              <a:lstStyle/>
              <a:p>
                <a:pPr lvl="0"/>
                <a:r>
                  <a:rPr lang="en-CA" dirty="0"/>
                  <a:t>Suppose we want to use Kalman filters to find the dynamic hedge ratio (slope) and the mean of the price spread between assets X and Y</a:t>
                </a:r>
              </a:p>
              <a:p>
                <a:pPr lvl="0"/>
                <a:r>
                  <a:rPr lang="en-CA" dirty="0"/>
                  <a:t>Assume Y is the observable price series and X is the price series of the other asset.</a:t>
                </a:r>
              </a:p>
              <a:p>
                <a:r>
                  <a:rPr lang="en-CA" dirty="0"/>
                  <a:t>Thus, we have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dirty="0"/>
                  <a:t> ;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follows a normal distribution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dirty="0"/>
                  <a:t> is a 2x1 matrix for the hedge ratio a mean of the price spread</a:t>
                </a:r>
              </a:p>
              <a:p>
                <a:pPr lvl="0"/>
                <a:r>
                  <a:rPr lang="en-CA" dirty="0"/>
                  <a:t>We will augment a column of 1’s to X(t) to allow Y(t) to take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/>
                  <a:t>. So X(t) is an </a:t>
                </a:r>
                <a:r>
                  <a:rPr lang="en-CA" i="1" dirty="0"/>
                  <a:t>N</a:t>
                </a:r>
                <a:r>
                  <a:rPr lang="en-CA" dirty="0"/>
                  <a:t>x2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9EAB1A-F16B-A04D-906D-28D45F5AEF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1192" y="2092334"/>
                <a:ext cx="11029616" cy="3976772"/>
              </a:xfrm>
              <a:blipFill>
                <a:blip r:embed="rId2"/>
                <a:stretch>
                  <a:fillRect l="-460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968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E5F69B-E840-3046-A210-2E750BB3DBA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9476" y="2029582"/>
                <a:ext cx="11101331" cy="3358206"/>
              </a:xfrm>
            </p:spPr>
            <p:txBody>
              <a:bodyPr/>
              <a:lstStyle/>
              <a:p>
                <a:pPr lvl="0"/>
                <a:r>
                  <a:rPr lang="en-CA" dirty="0"/>
                  <a:t>Furthermore, we also assume that the hidden variable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dirty="0"/>
                  <a:t> is a function of itself so that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dirty="0"/>
                  <a:t> where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CA" dirty="0"/>
                  <a:t> is noise</a:t>
                </a:r>
              </a:p>
              <a:p>
                <a:r>
                  <a:rPr lang="en-CA" dirty="0"/>
                  <a:t>By making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dirty="0"/>
                  <a:t> a function of itself at time </a:t>
                </a:r>
                <a:r>
                  <a:rPr lang="en-CA" i="1" dirty="0"/>
                  <a:t>t-1</a:t>
                </a:r>
                <a:r>
                  <a:rPr lang="en-CA" dirty="0"/>
                  <a:t> we can iteratively generate values 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dirty="0"/>
                  <a:t> and analyse the relationship between price series X and Y</a:t>
                </a:r>
              </a:p>
              <a:p>
                <a:r>
                  <a:rPr lang="en-CA" b="1" dirty="0"/>
                  <a:t>IMPORTANT TAKEAWAY: </a:t>
                </a:r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dirty="0"/>
                  <a:t> is a 2x1 matrix, Kalman filters allow us to see the mean price spread between Y and X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also the hedge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All this is done via software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E5F69B-E840-3046-A210-2E750BB3D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9476" y="2029582"/>
                <a:ext cx="11101331" cy="3358206"/>
              </a:xfrm>
              <a:blipFill>
                <a:blip r:embed="rId2"/>
                <a:stretch>
                  <a:fillRect l="-457" t="-1132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6BED014-6847-1E49-BE57-B78C02B6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Applications of Kalman filters</a:t>
            </a:r>
          </a:p>
        </p:txBody>
      </p:sp>
    </p:spTree>
    <p:extLst>
      <p:ext uri="{BB962C8B-B14F-4D97-AF65-F5344CB8AC3E}">
        <p14:creationId xmlns:p14="http://schemas.microsoft.com/office/powerpoint/2010/main" val="344675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E1AB-2AB4-0045-88AB-3BB5DA58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9859-76BC-D241-AD84-CA6EEB06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4294" y="2926051"/>
            <a:ext cx="9974984" cy="2934999"/>
          </a:xfrm>
        </p:spPr>
        <p:txBody>
          <a:bodyPr>
            <a:normAutofit/>
          </a:bodyPr>
          <a:lstStyle/>
          <a:p>
            <a:r>
              <a:rPr lang="en-US" dirty="0"/>
              <a:t>Mean Reversion	</a:t>
            </a:r>
          </a:p>
          <a:p>
            <a:pPr lvl="1"/>
            <a:r>
              <a:rPr lang="en-US" dirty="0"/>
              <a:t>Belief that an asset will revert back to an </a:t>
            </a:r>
            <a:r>
              <a:rPr lang="en-US" b="1" dirty="0"/>
              <a:t>equilibrium point</a:t>
            </a:r>
          </a:p>
          <a:p>
            <a:pPr lvl="1"/>
            <a:r>
              <a:rPr lang="en-US" dirty="0"/>
              <a:t>Drawn from inter/intraday data of stocks, ETFs vs. their components, currency pairs, futures calendar/intermarket spreads</a:t>
            </a:r>
          </a:p>
          <a:p>
            <a:pPr lvl="1"/>
            <a:r>
              <a:rPr lang="en-US" dirty="0"/>
              <a:t>Backwardation/</a:t>
            </a:r>
            <a:r>
              <a:rPr lang="en-US" dirty="0" err="1"/>
              <a:t>contango</a:t>
            </a:r>
            <a:r>
              <a:rPr lang="en-US" dirty="0"/>
              <a:t> with respect to futures contracts curves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132393-EC9E-D147-A9E4-BAEF5FFF7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</p:txBody>
      </p:sp>
    </p:spTree>
    <p:extLst>
      <p:ext uri="{BB962C8B-B14F-4D97-AF65-F5344CB8AC3E}">
        <p14:creationId xmlns:p14="http://schemas.microsoft.com/office/powerpoint/2010/main" val="233016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21B3-0BE5-5642-A309-0829EB92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Trading Pairs using Price spreads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D647D6A-9B1E-CA47-BBD9-750876C77BA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1194" y="2007220"/>
                <a:ext cx="10848806" cy="3853831"/>
              </a:xfrm>
            </p:spPr>
            <p:txBody>
              <a:bodyPr/>
              <a:lstStyle/>
              <a:p>
                <a:r>
                  <a:rPr lang="en-CA" dirty="0"/>
                  <a:t>Recall: Market value of “unit” portfolio equation: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lvl="0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dirty="0"/>
                  <a:t> is a stationary time series by construction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’s are the number of shares of each constituent stock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D647D6A-9B1E-CA47-BBD9-750876C77B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1194" y="2007220"/>
                <a:ext cx="10848806" cy="3853831"/>
              </a:xfrm>
              <a:blipFill>
                <a:blip r:embed="rId2"/>
                <a:stretch>
                  <a:fillRect l="-468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12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E6626-87A2-304B-8943-814D90AF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Trading using Price spreads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04CF3B5-740A-EF41-B2E1-93282D5319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1193" y="2096430"/>
                <a:ext cx="10659235" cy="3764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In the case of two stocks: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lvl="0"/>
                <a:r>
                  <a:rPr lang="en-CA" dirty="0"/>
                  <a:t>Long position in one stock and short another (minus sign so that h will be positive) </a:t>
                </a:r>
              </a:p>
              <a:p>
                <a:pPr lvl="0"/>
                <a:r>
                  <a:rPr lang="en-CA" dirty="0"/>
                  <a:t>This is known as a price spread between stocks</a:t>
                </a:r>
              </a:p>
              <a:p>
                <a:pPr lvl="0"/>
                <a:r>
                  <a:rPr lang="en-CA" dirty="0"/>
                  <a:t>Since this equation is stationary by construction, we can implement a mean reverting strategy 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04CF3B5-740A-EF41-B2E1-93282D531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1193" y="2096430"/>
                <a:ext cx="10659235" cy="3764622"/>
              </a:xfrm>
              <a:blipFill>
                <a:blip r:embed="rId2"/>
                <a:stretch>
                  <a:fillRect l="-833" t="-1007" r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5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51FB-6C07-EB4B-898C-66107EEE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Trading with Log price spreads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04F4816-C0B8-434C-80DE-AF1BBECEC33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1194" y="2096430"/>
                <a:ext cx="11029614" cy="3764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Suppose now we take the natural log of cointegrating prices such that: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CA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CA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CA" dirty="0"/>
              </a:p>
              <a:p>
                <a:r>
                  <a:rPr lang="en-CA" dirty="0"/>
                  <a:t>Recall: Cointegration occurs when we can find a stationary linear combination of several nonstationary prices series</a:t>
                </a:r>
              </a:p>
              <a:p>
                <a:r>
                  <a:rPr lang="en-CA" dirty="0"/>
                  <a:t>Difficult to interpret q</a:t>
                </a:r>
              </a:p>
              <a:p>
                <a:r>
                  <a:rPr lang="en-CA" dirty="0"/>
                  <a:t>Further modifications must be made</a:t>
                </a:r>
              </a:p>
              <a:p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04F4816-C0B8-434C-80DE-AF1BBECEC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1194" y="2096430"/>
                <a:ext cx="11029614" cy="3764622"/>
              </a:xfrm>
              <a:blipFill>
                <a:blip r:embed="rId2"/>
                <a:stretch>
                  <a:fillRect l="-806" t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44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89C3-01CB-F94B-8307-129915A0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Trading with log spreads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8C5B30E-32C3-1343-83ED-AC0121D5EDA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1194" y="2022764"/>
                <a:ext cx="11255206" cy="3838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/>
                  <a:t>Taking first differences: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>
                          <a:latin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>
                          <a:latin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CA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>
                          <a:latin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CA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>
                          <a:latin typeface="Cambria Math" panose="02040503050406030204" pitchFamily="18" charset="0"/>
                        </a:rPr>
                        <m:t>Δlog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CA" dirty="0"/>
                  <a:t>Remembering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Δ</m:t>
                    </m:r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CA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CA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CA" dirty="0"/>
                  <a:t>  for small changes in x</a:t>
                </a:r>
              </a:p>
              <a:p>
                <a:r>
                  <a:rPr lang="en-CA" dirty="0"/>
                  <a:t>So 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CA" dirty="0"/>
              </a:p>
              <a:p>
                <a:r>
                  <a:rPr lang="en-CA" dirty="0"/>
                  <a:t>This means that q is the market value of a portfolio of assets with constant weights and will form a stationary time series.  Must constantly rebalance weights to keep the market value of the portfolio stationary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8C5B30E-32C3-1343-83ED-AC0121D5E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1194" y="2022764"/>
                <a:ext cx="11255206" cy="3838287"/>
              </a:xfrm>
              <a:blipFill>
                <a:blip r:embed="rId2"/>
                <a:stretch>
                  <a:fillRect l="-789" t="-987" r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12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7E02-D5FC-0046-BAAB-80F8DBCD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does this all mean?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AFA59-F9CF-CA46-98A5-2CF06DFAC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150533"/>
            <a:ext cx="10560940" cy="3403599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Mean reversion trading using price spreads is much simpler than log price spreads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Both can theoretically be justified if both price and log price series are cointegrating 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1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42CC-9FF1-3745-8A3C-90DA15A4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Trading with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D593270-8D1F-CF42-AFFF-390C3B9CFF0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1193" y="2184400"/>
                <a:ext cx="10882673" cy="36766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Recall Portfolio with two stocks:</a:t>
                </a:r>
              </a:p>
              <a:p>
                <a:pPr marL="0" indent="0" algn="ctr">
                  <a:buNone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=  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 −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is stationary by construction</a:t>
                </a:r>
              </a:p>
              <a:p>
                <a:r>
                  <a:rPr lang="en-CA" dirty="0"/>
                  <a:t>Useful when stock prices are not cointegrating </a:t>
                </a:r>
              </a:p>
              <a:p>
                <a:r>
                  <a:rPr lang="en-CA" dirty="0"/>
                  <a:t>Weight usually not equal in magnitude and does not occur often so the ratio does not necessarily form a stationary series</a:t>
                </a:r>
              </a:p>
              <a:p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D593270-8D1F-CF42-AFFF-390C3B9CF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1193" y="2184400"/>
                <a:ext cx="10882673" cy="3676651"/>
              </a:xfrm>
              <a:blipFill>
                <a:blip r:embed="rId2"/>
                <a:stretch>
                  <a:fillRect l="-816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16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362D-A584-0645-A1E3-6CF5C65A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Example: Trading with Ratios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8239D-5B5E-D04E-A9C2-AE61373AB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082800"/>
            <a:ext cx="11029614" cy="3778251"/>
          </a:xfrm>
        </p:spPr>
        <p:txBody>
          <a:bodyPr/>
          <a:lstStyle/>
          <a:p>
            <a:pPr lvl="0"/>
            <a:r>
              <a:rPr lang="en-CA" dirty="0"/>
              <a:t>Suppose A=$10 and B=$5, after some time the price increases A=$100 and B=$50.</a:t>
            </a:r>
          </a:p>
          <a:p>
            <a:pPr lvl="0"/>
            <a:r>
              <a:rPr lang="en-CA" dirty="0"/>
              <a:t>Assume A and B are not cointegrated, so a stationary series cannot be created</a:t>
            </a:r>
          </a:p>
          <a:p>
            <a:pPr lvl="0"/>
            <a:r>
              <a:rPr lang="en-CA" dirty="0"/>
              <a:t>The spread has gone from 5 to 50 but the ratio remains to be 2 so a mean-reverting strategy based on ratio can be equally as effective.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02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MIRC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B49F"/>
      </a:accent1>
      <a:accent2>
        <a:srgbClr val="DEB922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{94EF6182-603C-7B4A-83E1-3C73BA85B959}tf10001123</Template>
  <TotalTime>449</TotalTime>
  <Words>923</Words>
  <Application>Microsoft Macintosh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Cambria Math</vt:lpstr>
      <vt:lpstr>Wingdings 2</vt:lpstr>
      <vt:lpstr>Dividend</vt:lpstr>
      <vt:lpstr>Chapter 3</vt:lpstr>
      <vt:lpstr>Recap</vt:lpstr>
      <vt:lpstr>Trading Pairs using Price spreads</vt:lpstr>
      <vt:lpstr>Trading using Price spreads</vt:lpstr>
      <vt:lpstr>Trading with Log price spreads</vt:lpstr>
      <vt:lpstr>Trading with log spreads</vt:lpstr>
      <vt:lpstr>What does this all mean?</vt:lpstr>
      <vt:lpstr>Trading with Ratios</vt:lpstr>
      <vt:lpstr>Example: Trading with Ratios</vt:lpstr>
      <vt:lpstr>Bollinger Bands</vt:lpstr>
      <vt:lpstr>Scaling In </vt:lpstr>
      <vt:lpstr>What are Kalman filters?</vt:lpstr>
      <vt:lpstr>Assumptions of Kalman filters</vt:lpstr>
      <vt:lpstr>Applications of Kalman filters</vt:lpstr>
      <vt:lpstr>Applications of Kalman filters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L. Krenn</dc:creator>
  <cp:lastModifiedBy>T. Nguyen</cp:lastModifiedBy>
  <cp:revision>18</cp:revision>
  <dcterms:created xsi:type="dcterms:W3CDTF">2019-01-15T01:17:57Z</dcterms:created>
  <dcterms:modified xsi:type="dcterms:W3CDTF">2019-04-02T19:49:21Z</dcterms:modified>
</cp:coreProperties>
</file>